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3"/>
  </p:notesMasterIdLst>
  <p:handoutMasterIdLst>
    <p:handoutMasterId r:id="rId34"/>
  </p:handoutMasterIdLst>
  <p:sldIdLst>
    <p:sldId id="256" r:id="rId5"/>
    <p:sldId id="893" r:id="rId6"/>
    <p:sldId id="868" r:id="rId7"/>
    <p:sldId id="888" r:id="rId8"/>
    <p:sldId id="871" r:id="rId9"/>
    <p:sldId id="873" r:id="rId10"/>
    <p:sldId id="875" r:id="rId11"/>
    <p:sldId id="847" r:id="rId12"/>
    <p:sldId id="844" r:id="rId13"/>
    <p:sldId id="845" r:id="rId14"/>
    <p:sldId id="850" r:id="rId15"/>
    <p:sldId id="874" r:id="rId16"/>
    <p:sldId id="852" r:id="rId17"/>
    <p:sldId id="854" r:id="rId18"/>
    <p:sldId id="856" r:id="rId19"/>
    <p:sldId id="865" r:id="rId20"/>
    <p:sldId id="876" r:id="rId21"/>
    <p:sldId id="877" r:id="rId22"/>
    <p:sldId id="878" r:id="rId23"/>
    <p:sldId id="879" r:id="rId24"/>
    <p:sldId id="880" r:id="rId25"/>
    <p:sldId id="881" r:id="rId26"/>
    <p:sldId id="882" r:id="rId27"/>
    <p:sldId id="889" r:id="rId28"/>
    <p:sldId id="891" r:id="rId29"/>
    <p:sldId id="890" r:id="rId30"/>
    <p:sldId id="892" r:id="rId31"/>
    <p:sldId id="305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 Leffler" userId="31b3ddd1-42f6-41f8-8c0d-f083482efde0" providerId="ADAL" clId="{041CD123-1850-4570-907A-2AA288A46FFA}"/>
    <pc:docChg chg="custSel modSld">
      <pc:chgData name="Pete Leffler" userId="31b3ddd1-42f6-41f8-8c0d-f083482efde0" providerId="ADAL" clId="{041CD123-1850-4570-907A-2AA288A46FFA}" dt="2019-10-01T19:27:51.591" v="39" actId="255"/>
      <pc:docMkLst>
        <pc:docMk/>
      </pc:docMkLst>
      <pc:sldChg chg="modSp">
        <pc:chgData name="Pete Leffler" userId="31b3ddd1-42f6-41f8-8c0d-f083482efde0" providerId="ADAL" clId="{041CD123-1850-4570-907A-2AA288A46FFA}" dt="2019-10-01T19:22:24.974" v="8" actId="255"/>
        <pc:sldMkLst>
          <pc:docMk/>
          <pc:sldMk cId="1996570503" sldId="844"/>
        </pc:sldMkLst>
        <pc:spChg chg="mod">
          <ac:chgData name="Pete Leffler" userId="31b3ddd1-42f6-41f8-8c0d-f083482efde0" providerId="ADAL" clId="{041CD123-1850-4570-907A-2AA288A46FFA}" dt="2019-10-01T19:22:24.974" v="8" actId="255"/>
          <ac:spMkLst>
            <pc:docMk/>
            <pc:sldMk cId="1996570503" sldId="844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2:39.414" v="9" actId="255"/>
        <pc:sldMkLst>
          <pc:docMk/>
          <pc:sldMk cId="3147509954" sldId="845"/>
        </pc:sldMkLst>
        <pc:spChg chg="mod">
          <ac:chgData name="Pete Leffler" userId="31b3ddd1-42f6-41f8-8c0d-f083482efde0" providerId="ADAL" clId="{041CD123-1850-4570-907A-2AA288A46FFA}" dt="2019-10-01T19:22:39.414" v="9" actId="255"/>
          <ac:spMkLst>
            <pc:docMk/>
            <pc:sldMk cId="3147509954" sldId="845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2:15.574" v="7" actId="255"/>
        <pc:sldMkLst>
          <pc:docMk/>
          <pc:sldMk cId="1582679455" sldId="847"/>
        </pc:sldMkLst>
        <pc:spChg chg="mod">
          <ac:chgData name="Pete Leffler" userId="31b3ddd1-42f6-41f8-8c0d-f083482efde0" providerId="ADAL" clId="{041CD123-1850-4570-907A-2AA288A46FFA}" dt="2019-10-01T19:22:15.574" v="7" actId="255"/>
          <ac:spMkLst>
            <pc:docMk/>
            <pc:sldMk cId="1582679455" sldId="847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1:08.228" v="1" actId="255"/>
        <pc:sldMkLst>
          <pc:docMk/>
          <pc:sldMk cId="3068422258" sldId="850"/>
        </pc:sldMkLst>
        <pc:spChg chg="mod">
          <ac:chgData name="Pete Leffler" userId="31b3ddd1-42f6-41f8-8c0d-f083482efde0" providerId="ADAL" clId="{041CD123-1850-4570-907A-2AA288A46FFA}" dt="2019-10-01T19:21:08.228" v="1" actId="255"/>
          <ac:spMkLst>
            <pc:docMk/>
            <pc:sldMk cId="3068422258" sldId="850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3:24.604" v="10" actId="255"/>
        <pc:sldMkLst>
          <pc:docMk/>
          <pc:sldMk cId="1412987321" sldId="856"/>
        </pc:sldMkLst>
        <pc:spChg chg="mod">
          <ac:chgData name="Pete Leffler" userId="31b3ddd1-42f6-41f8-8c0d-f083482efde0" providerId="ADAL" clId="{041CD123-1850-4570-907A-2AA288A46FFA}" dt="2019-10-01T19:23:24.604" v="10" actId="255"/>
          <ac:spMkLst>
            <pc:docMk/>
            <pc:sldMk cId="1412987321" sldId="856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3:59.937" v="11" actId="255"/>
        <pc:sldMkLst>
          <pc:docMk/>
          <pc:sldMk cId="127304391" sldId="865"/>
        </pc:sldMkLst>
        <pc:spChg chg="mod">
          <ac:chgData name="Pete Leffler" userId="31b3ddd1-42f6-41f8-8c0d-f083482efde0" providerId="ADAL" clId="{041CD123-1850-4570-907A-2AA288A46FFA}" dt="2019-10-01T19:23:59.937" v="11" actId="255"/>
          <ac:spMkLst>
            <pc:docMk/>
            <pc:sldMk cId="127304391" sldId="865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1:51.201" v="4" actId="255"/>
        <pc:sldMkLst>
          <pc:docMk/>
          <pc:sldMk cId="2472243873" sldId="871"/>
        </pc:sldMkLst>
        <pc:spChg chg="mod">
          <ac:chgData name="Pete Leffler" userId="31b3ddd1-42f6-41f8-8c0d-f083482efde0" providerId="ADAL" clId="{041CD123-1850-4570-907A-2AA288A46FFA}" dt="2019-10-01T19:21:51.201" v="4" actId="255"/>
          <ac:spMkLst>
            <pc:docMk/>
            <pc:sldMk cId="2472243873" sldId="871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1:57.832" v="5" actId="255"/>
        <pc:sldMkLst>
          <pc:docMk/>
          <pc:sldMk cId="1624067283" sldId="873"/>
        </pc:sldMkLst>
        <pc:spChg chg="mod">
          <ac:chgData name="Pete Leffler" userId="31b3ddd1-42f6-41f8-8c0d-f083482efde0" providerId="ADAL" clId="{041CD123-1850-4570-907A-2AA288A46FFA}" dt="2019-10-01T19:21:57.832" v="5" actId="255"/>
          <ac:spMkLst>
            <pc:docMk/>
            <pc:sldMk cId="1624067283" sldId="873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1:22.490" v="2" actId="255"/>
        <pc:sldMkLst>
          <pc:docMk/>
          <pc:sldMk cId="1737204966" sldId="874"/>
        </pc:sldMkLst>
        <pc:spChg chg="mod">
          <ac:chgData name="Pete Leffler" userId="31b3ddd1-42f6-41f8-8c0d-f083482efde0" providerId="ADAL" clId="{041CD123-1850-4570-907A-2AA288A46FFA}" dt="2019-10-01T19:21:22.490" v="2" actId="255"/>
          <ac:spMkLst>
            <pc:docMk/>
            <pc:sldMk cId="1737204966" sldId="874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2:06.529" v="6" actId="255"/>
        <pc:sldMkLst>
          <pc:docMk/>
          <pc:sldMk cId="2400871727" sldId="875"/>
        </pc:sldMkLst>
        <pc:spChg chg="mod">
          <ac:chgData name="Pete Leffler" userId="31b3ddd1-42f6-41f8-8c0d-f083482efde0" providerId="ADAL" clId="{041CD123-1850-4570-907A-2AA288A46FFA}" dt="2019-10-01T19:22:06.529" v="6" actId="255"/>
          <ac:spMkLst>
            <pc:docMk/>
            <pc:sldMk cId="2400871727" sldId="875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4:17.725" v="13" actId="255"/>
        <pc:sldMkLst>
          <pc:docMk/>
          <pc:sldMk cId="1436350220" sldId="876"/>
        </pc:sldMkLst>
        <pc:spChg chg="mod">
          <ac:chgData name="Pete Leffler" userId="31b3ddd1-42f6-41f8-8c0d-f083482efde0" providerId="ADAL" clId="{041CD123-1850-4570-907A-2AA288A46FFA}" dt="2019-10-01T19:24:17.725" v="13" actId="255"/>
          <ac:spMkLst>
            <pc:docMk/>
            <pc:sldMk cId="1436350220" sldId="876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4:12.497" v="12" actId="255"/>
          <ac:spMkLst>
            <pc:docMk/>
            <pc:sldMk cId="1436350220" sldId="876"/>
            <ac:spMk id="13" creationId="{B6ECCEAA-A0FB-4448-A365-916E47CD82A8}"/>
          </ac:spMkLst>
        </pc:spChg>
      </pc:sldChg>
      <pc:sldChg chg="modSp">
        <pc:chgData name="Pete Leffler" userId="31b3ddd1-42f6-41f8-8c0d-f083482efde0" providerId="ADAL" clId="{041CD123-1850-4570-907A-2AA288A46FFA}" dt="2019-10-01T19:24:33.694" v="15" actId="255"/>
        <pc:sldMkLst>
          <pc:docMk/>
          <pc:sldMk cId="3701509944" sldId="877"/>
        </pc:sldMkLst>
        <pc:spChg chg="mod">
          <ac:chgData name="Pete Leffler" userId="31b3ddd1-42f6-41f8-8c0d-f083482efde0" providerId="ADAL" clId="{041CD123-1850-4570-907A-2AA288A46FFA}" dt="2019-10-01T19:24:27.817" v="14" actId="255"/>
          <ac:spMkLst>
            <pc:docMk/>
            <pc:sldMk cId="3701509944" sldId="877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4:33.694" v="15" actId="255"/>
          <ac:spMkLst>
            <pc:docMk/>
            <pc:sldMk cId="3701509944" sldId="877"/>
            <ac:spMk id="13" creationId="{9AC0860E-2440-4D2C-AA78-D3CD95BEFE5A}"/>
          </ac:spMkLst>
        </pc:spChg>
      </pc:sldChg>
      <pc:sldChg chg="modSp">
        <pc:chgData name="Pete Leffler" userId="31b3ddd1-42f6-41f8-8c0d-f083482efde0" providerId="ADAL" clId="{041CD123-1850-4570-907A-2AA288A46FFA}" dt="2019-10-01T19:24:48.473" v="17" actId="255"/>
        <pc:sldMkLst>
          <pc:docMk/>
          <pc:sldMk cId="1785999222" sldId="878"/>
        </pc:sldMkLst>
        <pc:spChg chg="mod">
          <ac:chgData name="Pete Leffler" userId="31b3ddd1-42f6-41f8-8c0d-f083482efde0" providerId="ADAL" clId="{041CD123-1850-4570-907A-2AA288A46FFA}" dt="2019-10-01T19:24:48.473" v="17" actId="255"/>
          <ac:spMkLst>
            <pc:docMk/>
            <pc:sldMk cId="1785999222" sldId="878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4:42.693" v="16" actId="255"/>
          <ac:spMkLst>
            <pc:docMk/>
            <pc:sldMk cId="1785999222" sldId="878"/>
            <ac:spMk id="3" creationId="{09402EEE-1548-419F-BF23-04D626A7B019}"/>
          </ac:spMkLst>
        </pc:spChg>
      </pc:sldChg>
      <pc:sldChg chg="modSp">
        <pc:chgData name="Pete Leffler" userId="31b3ddd1-42f6-41f8-8c0d-f083482efde0" providerId="ADAL" clId="{041CD123-1850-4570-907A-2AA288A46FFA}" dt="2019-10-01T19:25:17.843" v="23" actId="27636"/>
        <pc:sldMkLst>
          <pc:docMk/>
          <pc:sldMk cId="1367395377" sldId="879"/>
        </pc:sldMkLst>
        <pc:spChg chg="mod">
          <ac:chgData name="Pete Leffler" userId="31b3ddd1-42f6-41f8-8c0d-f083482efde0" providerId="ADAL" clId="{041CD123-1850-4570-907A-2AA288A46FFA}" dt="2019-10-01T19:24:58.239" v="18" actId="255"/>
          <ac:spMkLst>
            <pc:docMk/>
            <pc:sldMk cId="1367395377" sldId="879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5:17.843" v="23" actId="27636"/>
          <ac:spMkLst>
            <pc:docMk/>
            <pc:sldMk cId="1367395377" sldId="879"/>
            <ac:spMk id="13" creationId="{979A8E5A-CE33-48F4-904E-7D8F095F7BF9}"/>
          </ac:spMkLst>
        </pc:spChg>
      </pc:sldChg>
      <pc:sldChg chg="modSp">
        <pc:chgData name="Pete Leffler" userId="31b3ddd1-42f6-41f8-8c0d-f083482efde0" providerId="ADAL" clId="{041CD123-1850-4570-907A-2AA288A46FFA}" dt="2019-10-01T19:25:39.991" v="24" actId="255"/>
        <pc:sldMkLst>
          <pc:docMk/>
          <pc:sldMk cId="2538793433" sldId="880"/>
        </pc:sldMkLst>
        <pc:spChg chg="mod">
          <ac:chgData name="Pete Leffler" userId="31b3ddd1-42f6-41f8-8c0d-f083482efde0" providerId="ADAL" clId="{041CD123-1850-4570-907A-2AA288A46FFA}" dt="2019-10-01T19:25:39.991" v="24" actId="255"/>
          <ac:spMkLst>
            <pc:docMk/>
            <pc:sldMk cId="2538793433" sldId="880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6:05.203" v="27" actId="1076"/>
        <pc:sldMkLst>
          <pc:docMk/>
          <pc:sldMk cId="3503951871" sldId="881"/>
        </pc:sldMkLst>
        <pc:spChg chg="mod">
          <ac:chgData name="Pete Leffler" userId="31b3ddd1-42f6-41f8-8c0d-f083482efde0" providerId="ADAL" clId="{041CD123-1850-4570-907A-2AA288A46FFA}" dt="2019-10-01T19:25:50.147" v="25" actId="255"/>
          <ac:spMkLst>
            <pc:docMk/>
            <pc:sldMk cId="3503951871" sldId="881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5:57.514" v="26" actId="255"/>
          <ac:spMkLst>
            <pc:docMk/>
            <pc:sldMk cId="3503951871" sldId="881"/>
            <ac:spMk id="3" creationId="{09402EEE-1548-419F-BF23-04D626A7B019}"/>
          </ac:spMkLst>
        </pc:spChg>
        <pc:picChg chg="mod">
          <ac:chgData name="Pete Leffler" userId="31b3ddd1-42f6-41f8-8c0d-f083482efde0" providerId="ADAL" clId="{041CD123-1850-4570-907A-2AA288A46FFA}" dt="2019-10-01T19:26:05.203" v="27" actId="1076"/>
          <ac:picMkLst>
            <pc:docMk/>
            <pc:sldMk cId="3503951871" sldId="881"/>
            <ac:picMk id="10" creationId="{DE45A1FC-1605-4B09-A314-B606AA53D024}"/>
          </ac:picMkLst>
        </pc:picChg>
      </pc:sldChg>
      <pc:sldChg chg="modSp">
        <pc:chgData name="Pete Leffler" userId="31b3ddd1-42f6-41f8-8c0d-f083482efde0" providerId="ADAL" clId="{041CD123-1850-4570-907A-2AA288A46FFA}" dt="2019-10-01T19:26:28.393" v="31" actId="27636"/>
        <pc:sldMkLst>
          <pc:docMk/>
          <pc:sldMk cId="2560243061" sldId="882"/>
        </pc:sldMkLst>
        <pc:spChg chg="mod">
          <ac:chgData name="Pete Leffler" userId="31b3ddd1-42f6-41f8-8c0d-f083482efde0" providerId="ADAL" clId="{041CD123-1850-4570-907A-2AA288A46FFA}" dt="2019-10-01T19:26:21.636" v="29" actId="1076"/>
          <ac:spMkLst>
            <pc:docMk/>
            <pc:sldMk cId="2560243061" sldId="882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6:28.393" v="31" actId="27636"/>
          <ac:spMkLst>
            <pc:docMk/>
            <pc:sldMk cId="2560243061" sldId="882"/>
            <ac:spMk id="3" creationId="{09402EEE-1548-419F-BF23-04D626A7B019}"/>
          </ac:spMkLst>
        </pc:spChg>
      </pc:sldChg>
      <pc:sldChg chg="modSp">
        <pc:chgData name="Pete Leffler" userId="31b3ddd1-42f6-41f8-8c0d-f083482efde0" providerId="ADAL" clId="{041CD123-1850-4570-907A-2AA288A46FFA}" dt="2019-10-01T19:21:41.401" v="3" actId="255"/>
        <pc:sldMkLst>
          <pc:docMk/>
          <pc:sldMk cId="198398047" sldId="888"/>
        </pc:sldMkLst>
        <pc:spChg chg="mod">
          <ac:chgData name="Pete Leffler" userId="31b3ddd1-42f6-41f8-8c0d-f083482efde0" providerId="ADAL" clId="{041CD123-1850-4570-907A-2AA288A46FFA}" dt="2019-10-01T19:21:41.401" v="3" actId="255"/>
          <ac:spMkLst>
            <pc:docMk/>
            <pc:sldMk cId="198398047" sldId="888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6:46.234" v="33" actId="255"/>
        <pc:sldMkLst>
          <pc:docMk/>
          <pc:sldMk cId="2552014481" sldId="889"/>
        </pc:sldMkLst>
        <pc:spChg chg="mod">
          <ac:chgData name="Pete Leffler" userId="31b3ddd1-42f6-41f8-8c0d-f083482efde0" providerId="ADAL" clId="{041CD123-1850-4570-907A-2AA288A46FFA}" dt="2019-10-01T19:26:40.492" v="32" actId="255"/>
          <ac:spMkLst>
            <pc:docMk/>
            <pc:sldMk cId="2552014481" sldId="889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6:46.234" v="33" actId="255"/>
          <ac:spMkLst>
            <pc:docMk/>
            <pc:sldMk cId="2552014481" sldId="889"/>
            <ac:spMk id="3" creationId="{09402EEE-1548-419F-BF23-04D626A7B019}"/>
          </ac:spMkLst>
        </pc:spChg>
      </pc:sldChg>
      <pc:sldChg chg="modSp">
        <pc:chgData name="Pete Leffler" userId="31b3ddd1-42f6-41f8-8c0d-f083482efde0" providerId="ADAL" clId="{041CD123-1850-4570-907A-2AA288A46FFA}" dt="2019-10-01T19:27:31.504" v="37" actId="255"/>
        <pc:sldMkLst>
          <pc:docMk/>
          <pc:sldMk cId="1306006401" sldId="890"/>
        </pc:sldMkLst>
        <pc:spChg chg="mod">
          <ac:chgData name="Pete Leffler" userId="31b3ddd1-42f6-41f8-8c0d-f083482efde0" providerId="ADAL" clId="{041CD123-1850-4570-907A-2AA288A46FFA}" dt="2019-10-01T19:27:14.062" v="35" actId="255"/>
          <ac:spMkLst>
            <pc:docMk/>
            <pc:sldMk cId="1306006401" sldId="890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7:31.504" v="37" actId="255"/>
          <ac:spMkLst>
            <pc:docMk/>
            <pc:sldMk cId="1306006401" sldId="890"/>
            <ac:spMk id="3" creationId="{09402EEE-1548-419F-BF23-04D626A7B019}"/>
          </ac:spMkLst>
        </pc:spChg>
      </pc:sldChg>
      <pc:sldChg chg="modSp">
        <pc:chgData name="Pete Leffler" userId="31b3ddd1-42f6-41f8-8c0d-f083482efde0" providerId="ADAL" clId="{041CD123-1850-4570-907A-2AA288A46FFA}" dt="2019-10-01T19:27:02.318" v="34" actId="255"/>
        <pc:sldMkLst>
          <pc:docMk/>
          <pc:sldMk cId="3243508655" sldId="891"/>
        </pc:sldMkLst>
        <pc:spChg chg="mod">
          <ac:chgData name="Pete Leffler" userId="31b3ddd1-42f6-41f8-8c0d-f083482efde0" providerId="ADAL" clId="{041CD123-1850-4570-907A-2AA288A46FFA}" dt="2019-10-01T19:27:02.318" v="34" actId="255"/>
          <ac:spMkLst>
            <pc:docMk/>
            <pc:sldMk cId="3243508655" sldId="891"/>
            <ac:spMk id="2" creationId="{624AB59B-C194-452E-8402-35E70C13B04D}"/>
          </ac:spMkLst>
        </pc:spChg>
      </pc:sldChg>
      <pc:sldChg chg="modSp">
        <pc:chgData name="Pete Leffler" userId="31b3ddd1-42f6-41f8-8c0d-f083482efde0" providerId="ADAL" clId="{041CD123-1850-4570-907A-2AA288A46FFA}" dt="2019-10-01T19:27:51.591" v="39" actId="255"/>
        <pc:sldMkLst>
          <pc:docMk/>
          <pc:sldMk cId="3599247293" sldId="892"/>
        </pc:sldMkLst>
        <pc:spChg chg="mod">
          <ac:chgData name="Pete Leffler" userId="31b3ddd1-42f6-41f8-8c0d-f083482efde0" providerId="ADAL" clId="{041CD123-1850-4570-907A-2AA288A46FFA}" dt="2019-10-01T19:27:44.557" v="38" actId="255"/>
          <ac:spMkLst>
            <pc:docMk/>
            <pc:sldMk cId="3599247293" sldId="892"/>
            <ac:spMk id="2" creationId="{624AB59B-C194-452E-8402-35E70C13B04D}"/>
          </ac:spMkLst>
        </pc:spChg>
        <pc:spChg chg="mod">
          <ac:chgData name="Pete Leffler" userId="31b3ddd1-42f6-41f8-8c0d-f083482efde0" providerId="ADAL" clId="{041CD123-1850-4570-907A-2AA288A46FFA}" dt="2019-10-01T19:27:51.591" v="39" actId="255"/>
          <ac:spMkLst>
            <pc:docMk/>
            <pc:sldMk cId="3599247293" sldId="892"/>
            <ac:spMk id="3" creationId="{09402EEE-1548-419F-BF23-04D626A7B019}"/>
          </ac:spMkLst>
        </pc:spChg>
      </pc:sldChg>
      <pc:sldChg chg="modSp">
        <pc:chgData name="Pete Leffler" userId="31b3ddd1-42f6-41f8-8c0d-f083482efde0" providerId="ADAL" clId="{041CD123-1850-4570-907A-2AA288A46FFA}" dt="2019-10-01T19:19:57.441" v="0" actId="255"/>
        <pc:sldMkLst>
          <pc:docMk/>
          <pc:sldMk cId="703622500" sldId="893"/>
        </pc:sldMkLst>
        <pc:spChg chg="mod">
          <ac:chgData name="Pete Leffler" userId="31b3ddd1-42f6-41f8-8c0d-f083482efde0" providerId="ADAL" clId="{041CD123-1850-4570-907A-2AA288A46FFA}" dt="2019-10-01T19:19:57.441" v="0" actId="255"/>
          <ac:spMkLst>
            <pc:docMk/>
            <pc:sldMk cId="703622500" sldId="893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0BB8F91-788A-41DB-B1B0-52E07EBECB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25DA26-3183-49DB-8F08-4BFA49AE2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8DCF-4F00-4164-B427-001AB035A72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E96E03-4C9F-4D8A-8A1C-C7F96D295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C85F7F-D316-4148-8809-996E6D103F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6F06-7CF8-4F34-BA29-01533D347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7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D370-C7A3-4E25-A945-681B8A3E472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9918-03B9-43E3-A8A5-27DB3D2C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2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2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6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3C81-A8D2-4000-B093-BC77AD25DFED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EE92-90C8-4523-887B-F55163781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0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3325AC-C289-4AB3-949A-4FD7D75395EE}"/>
              </a:ext>
            </a:extLst>
          </p:cNvPr>
          <p:cNvSpPr/>
          <p:nvPr/>
        </p:nvSpPr>
        <p:spPr>
          <a:xfrm>
            <a:off x="1658199" y="118994"/>
            <a:ext cx="8771466" cy="6434666"/>
          </a:xfrm>
          <a:prstGeom prst="rect">
            <a:avLst/>
          </a:prstGeom>
          <a:noFill/>
          <a:ln w="762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B9690D-BDC9-4665-AE19-65815A08A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144" y="2800423"/>
            <a:ext cx="7495904" cy="2541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Peter Leffler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Principal Hydrogeologist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Luhdorff &amp; Scalmanini, Consulting Engineers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East Bay Plain Subbasin – Groundwater Sustainability Plan</a:t>
            </a:r>
          </a:p>
          <a:p>
            <a:pPr>
              <a:spcBef>
                <a:spcPts val="0"/>
              </a:spcBef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Technical Advisory Committee Meeting</a:t>
            </a:r>
          </a:p>
          <a:p>
            <a:r>
              <a:rPr lang="en-US" b="1" i="1" dirty="0">
                <a:solidFill>
                  <a:srgbClr val="002060"/>
                </a:solidFill>
                <a:latin typeface="+mj-lt"/>
              </a:rPr>
              <a:t>October 2,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873B91-5662-46F8-9259-D1E7B8A76118}"/>
              </a:ext>
            </a:extLst>
          </p:cNvPr>
          <p:cNvSpPr/>
          <p:nvPr/>
        </p:nvSpPr>
        <p:spPr>
          <a:xfrm>
            <a:off x="1032723" y="1540359"/>
            <a:ext cx="104294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</a:rPr>
              <a:t>Introduction to Groundwater Modeling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86" y="352875"/>
            <a:ext cx="3979619" cy="105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2.  Hydrogeologic Conceptual Model</a:t>
            </a:r>
            <a:endParaRPr lang="en-US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pleffler\Documents\Exxon_Houston\GPlog.png">
            <a:extLst>
              <a:ext uri="{FF2B5EF4-FFF2-40B4-BE49-F238E27FC236}">
                <a16:creationId xmlns:a16="http://schemas.microsoft.com/office/drawing/2014/main" xmlns="" id="{E6076ACE-3E2D-4C3B-AC18-EB2BA030B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0929" r="9980" b="43486"/>
          <a:stretch/>
        </p:blipFill>
        <p:spPr bwMode="auto">
          <a:xfrm>
            <a:off x="2000158" y="1670645"/>
            <a:ext cx="7180764" cy="51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C40709-1C89-4B86-B208-1A5D12EB41F5}"/>
              </a:ext>
            </a:extLst>
          </p:cNvPr>
          <p:cNvSpPr txBox="1"/>
          <p:nvPr/>
        </p:nvSpPr>
        <p:spPr>
          <a:xfrm>
            <a:off x="3885207" y="1203037"/>
            <a:ext cx="383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Geophysical Logging</a:t>
            </a:r>
          </a:p>
        </p:txBody>
      </p:sp>
    </p:spTree>
    <p:extLst>
      <p:ext uri="{BB962C8B-B14F-4D97-AF65-F5344CB8AC3E}">
        <p14:creationId xmlns:p14="http://schemas.microsoft.com/office/powerpoint/2010/main" val="314750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  Hydrogeologic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4" y="1419225"/>
            <a:ext cx="5727994" cy="4757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GW flow directions and velocity based upon GW levels (known as heads)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GW flow is considered in horizontal and vertical components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Pumping wells and pumping rates influence GW flow rates and flow directions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GW levels are used to construct GW contour maps (lines of equal elevation)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pleffler\Documents\Exxon_Houston\GWflow.png">
            <a:extLst>
              <a:ext uri="{FF2B5EF4-FFF2-40B4-BE49-F238E27FC236}">
                <a16:creationId xmlns:a16="http://schemas.microsoft.com/office/drawing/2014/main" xmlns="" id="{1911AFE4-543C-48C7-BE81-13095B874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727" r="582" b="13628"/>
          <a:stretch/>
        </p:blipFill>
        <p:spPr bwMode="auto">
          <a:xfrm>
            <a:off x="6645305" y="1333501"/>
            <a:ext cx="3863922" cy="54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2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  Hydrogeologic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1253331"/>
            <a:ext cx="9504680" cy="4351338"/>
          </a:xfrm>
        </p:spPr>
        <p:txBody>
          <a:bodyPr/>
          <a:lstStyle/>
          <a:p>
            <a:r>
              <a:rPr lang="en-US" sz="2400" dirty="0"/>
              <a:t>Characterize Groundwater Levels and Flow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xmlns="" id="{A5333E0A-148A-49C7-93D8-4F0F7CCD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7138" r="1683" b="26734"/>
          <a:stretch/>
        </p:blipFill>
        <p:spPr>
          <a:xfrm>
            <a:off x="2712625" y="1739350"/>
            <a:ext cx="4759273" cy="48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b="1" dirty="0"/>
              <a:t>2.  </a:t>
            </a:r>
            <a:r>
              <a:rPr lang="en-US" sz="4000" b="1" dirty="0"/>
              <a:t>Hydrogeologic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" y="1165860"/>
            <a:ext cx="11488615" cy="52568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3500" b="1" u="sng" dirty="0"/>
              <a:t>Darcy’s Law</a:t>
            </a:r>
            <a:r>
              <a:rPr lang="en-US" altLang="en-US" sz="2600" b="1" dirty="0"/>
              <a:t/>
            </a:r>
            <a:br>
              <a:rPr lang="en-US" altLang="en-US" sz="2600" b="1" dirty="0"/>
            </a:br>
            <a:r>
              <a:rPr lang="en-US" altLang="en-US" sz="2600" b="1" dirty="0"/>
              <a:t>Q = KiA; where 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Q = volumetric rate of groundwater flow (L</a:t>
            </a:r>
            <a:r>
              <a:rPr lang="en-US" altLang="en-US" sz="2600" baseline="30000" dirty="0"/>
              <a:t>3</a:t>
            </a:r>
            <a:r>
              <a:rPr lang="en-US" altLang="en-US" sz="2600" dirty="0"/>
              <a:t>/T)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K = hydraulic conductivity (L/T)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i = hydraulic gradient (dimensionless) 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A = cross-sectional area of flow (L</a:t>
            </a:r>
            <a:r>
              <a:rPr lang="en-US" altLang="en-US" sz="2600" baseline="30000" dirty="0"/>
              <a:t>2</a:t>
            </a:r>
            <a:r>
              <a:rPr lang="en-US" altLang="en-US" sz="2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600" b="1" dirty="0"/>
              <a:t>q = Ki/n; where 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q = velocity of groundwater flow (L/T)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i = hydraulic gradient (dimensionless) </a:t>
            </a:r>
          </a:p>
          <a:p>
            <a:pPr lvl="1">
              <a:lnSpc>
                <a:spcPct val="120000"/>
              </a:lnSpc>
            </a:pPr>
            <a:r>
              <a:rPr lang="en-US" altLang="en-US" sz="2600" dirty="0"/>
              <a:t>n = porosity (dimensionless) – should use effective porosity, but only significant for fine-grained materials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1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2.  Hydrogeologic Conceptual Model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EF34265-B010-4310-A328-6D2B21A033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36" y="1788759"/>
            <a:ext cx="3264631" cy="15906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4CBA27CA-0E8C-4157-A2C5-ED0F6AAD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45" y="3437417"/>
            <a:ext cx="3264632" cy="14471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75F4FEA-BBB4-4FB6-91BC-AF2C4548B2E6}"/>
              </a:ext>
            </a:extLst>
          </p:cNvPr>
          <p:cNvSpPr txBox="1">
            <a:spLocks/>
          </p:cNvSpPr>
          <p:nvPr/>
        </p:nvSpPr>
        <p:spPr>
          <a:xfrm>
            <a:off x="819150" y="2167610"/>
            <a:ext cx="5069254" cy="1326361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b="1" kern="0" dirty="0"/>
              <a:t>Gaining Stream - </a:t>
            </a:r>
            <a:r>
              <a:rPr lang="en-US" sz="2400" kern="0" dirty="0"/>
              <a:t>GW recharges stream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AB80289-3A10-4F8C-B47A-3A1307FD9986}"/>
              </a:ext>
            </a:extLst>
          </p:cNvPr>
          <p:cNvSpPr txBox="1">
            <a:spLocks/>
          </p:cNvSpPr>
          <p:nvPr/>
        </p:nvSpPr>
        <p:spPr>
          <a:xfrm>
            <a:off x="838200" y="3488305"/>
            <a:ext cx="5031154" cy="120717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b="1" kern="0" dirty="0"/>
              <a:t>Losing Stream - </a:t>
            </a:r>
            <a:r>
              <a:rPr lang="en-US" sz="2400" kern="0" dirty="0"/>
              <a:t>Stream recharges GW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AFB76E0F-8EAA-4A08-B3AF-FB343675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536" y="6464055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charset="0"/>
              </a:rPr>
              <a:t>USGS Circular 1376, Barlow and Leake (2012). Figure modified from Winter and others (1998).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2A5C777-B2D4-4220-830E-EE63E39E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53" y="4942544"/>
            <a:ext cx="3264632" cy="147488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013C5F94-1B5C-4D72-93A2-BBEFC99CFF83}"/>
              </a:ext>
            </a:extLst>
          </p:cNvPr>
          <p:cNvSpPr txBox="1">
            <a:spLocks/>
          </p:cNvSpPr>
          <p:nvPr/>
        </p:nvSpPr>
        <p:spPr>
          <a:xfrm>
            <a:off x="838200" y="4695475"/>
            <a:ext cx="5429738" cy="165511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b="1" kern="0" dirty="0"/>
              <a:t>Disconnected Stream - </a:t>
            </a:r>
            <a:r>
              <a:rPr lang="en-US" sz="2400" kern="0" dirty="0"/>
              <a:t>Infiltration rate constant, recharge amount dependent on stream level, streambed/bank  geometry, streambed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58E04C-ED7A-4D8C-A343-9D6189F02D26}"/>
              </a:ext>
            </a:extLst>
          </p:cNvPr>
          <p:cNvSpPr txBox="1"/>
          <p:nvPr/>
        </p:nvSpPr>
        <p:spPr>
          <a:xfrm>
            <a:off x="757762" y="1212185"/>
            <a:ext cx="634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Groundwater – Surface Water Interaction</a:t>
            </a:r>
          </a:p>
        </p:txBody>
      </p:sp>
    </p:spTree>
    <p:extLst>
      <p:ext uri="{BB962C8B-B14F-4D97-AF65-F5344CB8AC3E}">
        <p14:creationId xmlns:p14="http://schemas.microsoft.com/office/powerpoint/2010/main" val="411198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9" y="3687"/>
            <a:ext cx="10438499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2.  Hydrogeologic Conceptual Model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BC50D7-64BC-4BC2-B1EB-5EF87ACE0293}"/>
              </a:ext>
            </a:extLst>
          </p:cNvPr>
          <p:cNvSpPr/>
          <p:nvPr/>
        </p:nvSpPr>
        <p:spPr>
          <a:xfrm>
            <a:off x="375577" y="1664447"/>
            <a:ext cx="61418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Hydraulic conductivity (K) defined as the rate of flow of water through a unit cross-section under a unit hydraulic gradient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Transmissivity (T) defined as K times saturated thickness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Specific yield (Sy) defined as ratio of volume of water drained by gravity from saturated material to total aquifer volume (0.01 to 0.3)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Storage coefficient (S) defined as ratio of volume of water derived from aquifer skeleton compression and water expansion to total aquifer volume (0.005 to 0.00005)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T, S, and pumping (amount/duration) are key variables that define lateral/vertical extent of pumping cone of depression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Aquifer parameters most accurately defined by pumping tests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F483AA-D2D7-49F7-BFD1-E8BFA99798CE}"/>
              </a:ext>
            </a:extLst>
          </p:cNvPr>
          <p:cNvSpPr/>
          <p:nvPr/>
        </p:nvSpPr>
        <p:spPr>
          <a:xfrm>
            <a:off x="9174357" y="5540880"/>
            <a:ext cx="1463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/>
              <a:t>(from Driscoll, 1986)</a:t>
            </a:r>
            <a:endParaRPr lang="en-US" altLang="en-US" sz="12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BF516E-E00A-4CEA-90CB-D9B18F10D342}"/>
              </a:ext>
            </a:extLst>
          </p:cNvPr>
          <p:cNvSpPr txBox="1"/>
          <p:nvPr/>
        </p:nvSpPr>
        <p:spPr>
          <a:xfrm>
            <a:off x="483475" y="1172004"/>
            <a:ext cx="5465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Aquifer Parameters</a:t>
            </a:r>
          </a:p>
        </p:txBody>
      </p:sp>
      <p:pic>
        <p:nvPicPr>
          <p:cNvPr id="16" name="Content Placeholder 21" descr="A close up of a map&#10;&#10;Description automatically generated">
            <a:extLst>
              <a:ext uri="{FF2B5EF4-FFF2-40B4-BE49-F238E27FC236}">
                <a16:creationId xmlns:a16="http://schemas.microsoft.com/office/drawing/2014/main" xmlns="" id="{E7505C1A-4CB3-4DA4-96CD-08A403764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32" y="1339634"/>
            <a:ext cx="4387221" cy="4105116"/>
          </a:xfrm>
        </p:spPr>
      </p:pic>
    </p:spTree>
    <p:extLst>
      <p:ext uri="{BB962C8B-B14F-4D97-AF65-F5344CB8AC3E}">
        <p14:creationId xmlns:p14="http://schemas.microsoft.com/office/powerpoint/2010/main" val="141298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Groundwater Model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BA9711-C72C-4ED7-A939-E50A88DA4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0702" r="42345" b="72552"/>
          <a:stretch/>
        </p:blipFill>
        <p:spPr>
          <a:xfrm>
            <a:off x="7485329" y="1267262"/>
            <a:ext cx="3551670" cy="2270146"/>
          </a:xfrm>
          <a:prstGeom prst="rect">
            <a:avLst/>
          </a:prstGeom>
        </p:spPr>
      </p:pic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5530CDE4-05C1-4C11-B0E1-F4A4E6F79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27051" r="21185" b="66645"/>
          <a:stretch/>
        </p:blipFill>
        <p:spPr>
          <a:xfrm>
            <a:off x="6029291" y="4597803"/>
            <a:ext cx="6162709" cy="871649"/>
          </a:xfrm>
          <a:prstGeom prst="rect">
            <a:avLst/>
          </a:prstGeom>
        </p:spPr>
      </p:pic>
      <p:pic>
        <p:nvPicPr>
          <p:cNvPr id="14" name="Picture 1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748FE548-555A-4F93-B8D3-3019DF40E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9663" r="69315" b="76797"/>
          <a:stretch/>
        </p:blipFill>
        <p:spPr>
          <a:xfrm>
            <a:off x="7702538" y="4124048"/>
            <a:ext cx="3117251" cy="61057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62DF936-AE7C-4F53-B464-9DD3005254DE}"/>
              </a:ext>
            </a:extLst>
          </p:cNvPr>
          <p:cNvCxnSpPr>
            <a:cxnSpLocks/>
          </p:cNvCxnSpPr>
          <p:nvPr/>
        </p:nvCxnSpPr>
        <p:spPr>
          <a:xfrm flipH="1">
            <a:off x="9186517" y="3560958"/>
            <a:ext cx="74647" cy="575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BB20C85-D7EE-4FCC-AABC-9B8233B94ADD}"/>
              </a:ext>
            </a:extLst>
          </p:cNvPr>
          <p:cNvSpPr txBox="1">
            <a:spLocks/>
          </p:cNvSpPr>
          <p:nvPr/>
        </p:nvSpPr>
        <p:spPr>
          <a:xfrm>
            <a:off x="692964" y="1991213"/>
            <a:ext cx="5969843" cy="467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Mathematical Representation of a Groundwater System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Different Types of Models</a:t>
            </a:r>
          </a:p>
          <a:p>
            <a:pPr lvl="1"/>
            <a:r>
              <a:rPr lang="en-US" sz="2200" dirty="0"/>
              <a:t>Flow</a:t>
            </a:r>
          </a:p>
          <a:p>
            <a:pPr lvl="1"/>
            <a:r>
              <a:rPr lang="en-US" sz="2200" dirty="0"/>
              <a:t>Transport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/>
              <a:t>Simplified Representation of Complex Natural Conditions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7438BE-478D-4726-88CD-13C2AADC8738}"/>
              </a:ext>
            </a:extLst>
          </p:cNvPr>
          <p:cNvSpPr txBox="1"/>
          <p:nvPr/>
        </p:nvSpPr>
        <p:spPr>
          <a:xfrm>
            <a:off x="692964" y="1267262"/>
            <a:ext cx="533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What is a Groundwater Model</a:t>
            </a:r>
          </a:p>
        </p:txBody>
      </p:sp>
    </p:spTree>
    <p:extLst>
      <p:ext uri="{BB962C8B-B14F-4D97-AF65-F5344CB8AC3E}">
        <p14:creationId xmlns:p14="http://schemas.microsoft.com/office/powerpoint/2010/main" val="12730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D1537C4F-4E50-4E2B-BED7-E72B98BB7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t="40808" r="25599" b="9226"/>
          <a:stretch/>
        </p:blipFill>
        <p:spPr>
          <a:xfrm>
            <a:off x="6096000" y="1165860"/>
            <a:ext cx="4254230" cy="55771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6ECCEAA-A0FB-4448-A365-916E47CD82A8}"/>
              </a:ext>
            </a:extLst>
          </p:cNvPr>
          <p:cNvSpPr txBox="1">
            <a:spLocks/>
          </p:cNvSpPr>
          <p:nvPr/>
        </p:nvSpPr>
        <p:spPr>
          <a:xfrm>
            <a:off x="654185" y="2723493"/>
            <a:ext cx="5181600" cy="210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Define the horizontal and vertical boundaries of the aquifer system to be simulated by the model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9D7F0D-5C62-4250-B3B4-38E61951EC56}"/>
              </a:ext>
            </a:extLst>
          </p:cNvPr>
          <p:cNvSpPr txBox="1"/>
          <p:nvPr/>
        </p:nvSpPr>
        <p:spPr>
          <a:xfrm>
            <a:off x="925691" y="1443721"/>
            <a:ext cx="272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Domain</a:t>
            </a:r>
          </a:p>
        </p:txBody>
      </p:sp>
    </p:spTree>
    <p:extLst>
      <p:ext uri="{BB962C8B-B14F-4D97-AF65-F5344CB8AC3E}">
        <p14:creationId xmlns:p14="http://schemas.microsoft.com/office/powerpoint/2010/main" val="143635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249B03E-4A98-4228-B26C-C07A8C5B8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0702" r="10495" b="25088"/>
          <a:stretch/>
        </p:blipFill>
        <p:spPr>
          <a:xfrm>
            <a:off x="5824017" y="1477360"/>
            <a:ext cx="4487315" cy="513227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AC0860E-2440-4D2C-AA78-D3CD95BEFE5A}"/>
              </a:ext>
            </a:extLst>
          </p:cNvPr>
          <p:cNvSpPr txBox="1">
            <a:spLocks/>
          </p:cNvSpPr>
          <p:nvPr/>
        </p:nvSpPr>
        <p:spPr>
          <a:xfrm>
            <a:off x="742315" y="2680466"/>
            <a:ext cx="4848225" cy="225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Define spacing of model cells/nodes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Define number and thickness of model layers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36517E-35A5-4FEA-B29F-2CB76A72E37F}"/>
              </a:ext>
            </a:extLst>
          </p:cNvPr>
          <p:cNvSpPr txBox="1"/>
          <p:nvPr/>
        </p:nvSpPr>
        <p:spPr>
          <a:xfrm>
            <a:off x="924911" y="1431145"/>
            <a:ext cx="3357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Grid/Layers</a:t>
            </a:r>
          </a:p>
        </p:txBody>
      </p:sp>
    </p:spTree>
    <p:extLst>
      <p:ext uri="{BB962C8B-B14F-4D97-AF65-F5344CB8AC3E}">
        <p14:creationId xmlns:p14="http://schemas.microsoft.com/office/powerpoint/2010/main" val="370150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692D1C3-5EE1-4629-AFE1-BEDE78028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7347" r="17074" b="40680"/>
          <a:stretch/>
        </p:blipFill>
        <p:spPr>
          <a:xfrm>
            <a:off x="7133296" y="1175385"/>
            <a:ext cx="3098788" cy="2974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2A08E4-E8EE-42D8-8989-322C41064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50000" r="17779" b="20408"/>
          <a:stretch/>
        </p:blipFill>
        <p:spPr>
          <a:xfrm>
            <a:off x="6348247" y="4142566"/>
            <a:ext cx="4456779" cy="25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21" y="2210544"/>
            <a:ext cx="5539902" cy="4351338"/>
          </a:xfrm>
        </p:spPr>
        <p:txBody>
          <a:bodyPr/>
          <a:lstStyle/>
          <a:p>
            <a:r>
              <a:rPr lang="en-US" sz="2400" dirty="0"/>
              <a:t>Define zones and values for initial aquifer parameters (e.g., T/K, Sy, Ss)</a:t>
            </a:r>
          </a:p>
          <a:p>
            <a:r>
              <a:rPr lang="en-US" sz="2400" dirty="0"/>
              <a:t>Define location/magnitude of sources/recharge and sinks/discharge (e.g., precipitation recharge, streamflow infiltration, pumping)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ABFCCB-91F2-4102-9103-DB15A906D49C}"/>
              </a:ext>
            </a:extLst>
          </p:cNvPr>
          <p:cNvSpPr txBox="1"/>
          <p:nvPr/>
        </p:nvSpPr>
        <p:spPr>
          <a:xfrm>
            <a:off x="838200" y="1351663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Model Inputs</a:t>
            </a:r>
          </a:p>
        </p:txBody>
      </p:sp>
    </p:spTree>
    <p:extLst>
      <p:ext uri="{BB962C8B-B14F-4D97-AF65-F5344CB8AC3E}">
        <p14:creationId xmlns:p14="http://schemas.microsoft.com/office/powerpoint/2010/main" val="17859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Topic of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Use a Groundwater Model?</a:t>
            </a:r>
          </a:p>
          <a:p>
            <a:r>
              <a:rPr lang="en-US" sz="2400" dirty="0"/>
              <a:t>What is a Hydrogeologic Conceptual Model?</a:t>
            </a:r>
          </a:p>
          <a:p>
            <a:r>
              <a:rPr lang="en-US" sz="2400" dirty="0"/>
              <a:t>Groundwater Model Development</a:t>
            </a:r>
          </a:p>
          <a:p>
            <a:r>
              <a:rPr lang="en-US" sz="2400" dirty="0"/>
              <a:t>Groundwater Modeling Platform Selection </a:t>
            </a:r>
          </a:p>
          <a:p>
            <a:r>
              <a:rPr lang="en-US" sz="2400" dirty="0"/>
              <a:t>Groundwater Model Maintenance</a:t>
            </a:r>
          </a:p>
          <a:p>
            <a:r>
              <a:rPr lang="en-US" sz="2400" dirty="0"/>
              <a:t>Key Takeaways</a:t>
            </a:r>
          </a:p>
          <a:p>
            <a:r>
              <a:rPr lang="en-US" sz="2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0362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B6124CC0-6F30-404E-A376-2044E89A3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t="12632" r="25599" b="43838"/>
          <a:stretch/>
        </p:blipFill>
        <p:spPr>
          <a:xfrm>
            <a:off x="6826088" y="1456881"/>
            <a:ext cx="3978939" cy="502354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79A8E5A-CE33-48F4-904E-7D8F095F7BF9}"/>
              </a:ext>
            </a:extLst>
          </p:cNvPr>
          <p:cNvSpPr txBox="1">
            <a:spLocks/>
          </p:cNvSpPr>
          <p:nvPr/>
        </p:nvSpPr>
        <p:spPr>
          <a:xfrm>
            <a:off x="838200" y="1792510"/>
            <a:ext cx="6367585" cy="4282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Define nature of groundwater flow </a:t>
            </a:r>
            <a:br>
              <a:rPr lang="en-US" sz="2400" dirty="0"/>
            </a:br>
            <a:r>
              <a:rPr lang="en-US" sz="2400" dirty="0"/>
              <a:t>along boundaries of model domain </a:t>
            </a:r>
            <a:br>
              <a:rPr lang="en-US" sz="2400" dirty="0"/>
            </a:br>
            <a:r>
              <a:rPr lang="en-US" sz="2400" dirty="0"/>
              <a:t>(e.g., no flow vs. flow across </a:t>
            </a:r>
            <a:br>
              <a:rPr lang="en-US" sz="2400" dirty="0"/>
            </a:br>
            <a:r>
              <a:rPr lang="en-US" sz="2400" dirty="0"/>
              <a:t>boundary)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Types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 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Specified 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Constant Head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General Head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Define water levels, conductance and/or fluxes along margins of model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7962B0-9CF2-4446-9EB2-2B6644F9AA16}"/>
              </a:ext>
            </a:extLst>
          </p:cNvPr>
          <p:cNvSpPr txBox="1"/>
          <p:nvPr/>
        </p:nvSpPr>
        <p:spPr>
          <a:xfrm>
            <a:off x="838200" y="1207735"/>
            <a:ext cx="496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36739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1988141"/>
            <a:ext cx="9504680" cy="4351338"/>
          </a:xfrm>
        </p:spPr>
        <p:txBody>
          <a:bodyPr/>
          <a:lstStyle/>
          <a:p>
            <a:r>
              <a:rPr lang="en-US" dirty="0"/>
              <a:t>Define water levels during initial year of model simulation within the model domain</a:t>
            </a:r>
          </a:p>
          <a:p>
            <a:pPr lvl="1"/>
            <a:r>
              <a:rPr lang="en-US" dirty="0"/>
              <a:t>Options include: steady state model run; groundwater contour map(s) for starting year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xmlns="" id="{478C1CC7-564D-460C-B7C0-D408C46D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14109" r="10259" b="24626"/>
          <a:stretch/>
        </p:blipFill>
        <p:spPr>
          <a:xfrm>
            <a:off x="8067675" y="3426693"/>
            <a:ext cx="2854506" cy="3418606"/>
          </a:xfrm>
          <a:prstGeom prst="rect">
            <a:avLst/>
          </a:prstGeom>
        </p:spPr>
      </p:pic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76760055-DB2C-4133-9FF2-13E91D99AE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0680" r="1000" b="11020"/>
          <a:stretch/>
        </p:blipFill>
        <p:spPr>
          <a:xfrm>
            <a:off x="3995251" y="3426693"/>
            <a:ext cx="3483740" cy="3160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6905AA-47D4-4857-9550-2990C0669337}"/>
              </a:ext>
            </a:extLst>
          </p:cNvPr>
          <p:cNvSpPr txBox="1"/>
          <p:nvPr/>
        </p:nvSpPr>
        <p:spPr>
          <a:xfrm>
            <a:off x="666296" y="1284613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53879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2025771"/>
            <a:ext cx="9504680" cy="4351338"/>
          </a:xfrm>
        </p:spPr>
        <p:txBody>
          <a:bodyPr/>
          <a:lstStyle/>
          <a:p>
            <a:r>
              <a:rPr lang="en-US" sz="2400" dirty="0"/>
              <a:t>Define time periods during which model stresses (recharge and discharge components) remain constant (Model Stress Periods)</a:t>
            </a:r>
          </a:p>
          <a:p>
            <a:r>
              <a:rPr lang="en-US" sz="2400" dirty="0"/>
              <a:t>Define time periods within stress periods for which model calculates results (Model Time Steps)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DE45A1FC-1605-4B09-A314-B606AA53D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 t="78922" r="23682" b="14648"/>
          <a:stretch/>
        </p:blipFill>
        <p:spPr>
          <a:xfrm>
            <a:off x="1168490" y="3854256"/>
            <a:ext cx="9855020" cy="1837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882C31-E7D1-4A38-87BA-5D66D5C1F7BB}"/>
              </a:ext>
            </a:extLst>
          </p:cNvPr>
          <p:cNvSpPr txBox="1"/>
          <p:nvPr/>
        </p:nvSpPr>
        <p:spPr>
          <a:xfrm>
            <a:off x="669977" y="1276838"/>
            <a:ext cx="6443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Stress Periods and Time Steps</a:t>
            </a:r>
          </a:p>
        </p:txBody>
      </p:sp>
    </p:spTree>
    <p:extLst>
      <p:ext uri="{BB962C8B-B14F-4D97-AF65-F5344CB8AC3E}">
        <p14:creationId xmlns:p14="http://schemas.microsoft.com/office/powerpoint/2010/main" val="350395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-2986"/>
            <a:ext cx="10220325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34" y="1766962"/>
            <a:ext cx="528966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Conduct Manual and/or Automated Matching of Model Simulated to Observed Water Levels</a:t>
            </a:r>
          </a:p>
          <a:p>
            <a:r>
              <a:rPr lang="en-US" sz="2400" dirty="0"/>
              <a:t>Adjust Selected Aquifer Parameters and/or Water Budget Components to Improve Match of Model Simulated to Observed Water Levels</a:t>
            </a:r>
          </a:p>
          <a:p>
            <a:r>
              <a:rPr lang="en-US" sz="2400" dirty="0"/>
              <a:t>Evaluate Goodness of Fit</a:t>
            </a:r>
          </a:p>
          <a:p>
            <a:r>
              <a:rPr lang="en-US" sz="2400" dirty="0"/>
              <a:t>Conduct Sensitivity Analyses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27AA00-69F9-4387-889C-7A3D5B99DCA1}"/>
              </a:ext>
            </a:extLst>
          </p:cNvPr>
          <p:cNvSpPr txBox="1"/>
          <p:nvPr/>
        </p:nvSpPr>
        <p:spPr>
          <a:xfrm>
            <a:off x="853011" y="1182187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Model Calibration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xmlns="" id="{D9876DC4-2AD6-4144-B908-8B96DCF10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0555" r="3474" b="8722"/>
          <a:stretch/>
        </p:blipFill>
        <p:spPr>
          <a:xfrm>
            <a:off x="6279733" y="1338835"/>
            <a:ext cx="4559462" cy="2678126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xmlns="" id="{DE064B53-B246-4976-B865-F0E71D3BB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0748" r="21818" b="15102"/>
          <a:stretch/>
        </p:blipFill>
        <p:spPr>
          <a:xfrm>
            <a:off x="7355092" y="4164599"/>
            <a:ext cx="2465395" cy="25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4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1" y="0"/>
            <a:ext cx="981075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3.  Groundwater 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31" y="1589896"/>
            <a:ext cx="5793828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 models are non-unique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Models are simplifications of natural conditions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Quality of model is highly dependent on input data</a:t>
            </a:r>
          </a:p>
          <a:p>
            <a:pPr>
              <a:spcAft>
                <a:spcPts val="1200"/>
              </a:spcAft>
            </a:pPr>
            <a:r>
              <a:rPr lang="en-US" dirty="0"/>
              <a:t>All models have a degree of uncertainty; multiple inputs/parameters required </a:t>
            </a:r>
          </a:p>
          <a:p>
            <a:pPr>
              <a:spcAft>
                <a:spcPts val="1200"/>
              </a:spcAft>
            </a:pPr>
            <a:r>
              <a:rPr lang="en-US" dirty="0"/>
              <a:t>Models best used as planning tools to evaluate relative differences of different scenarios/actions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7F2BC030-66B8-4323-96BB-5B960CFCA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2868" r="13885" b="10543"/>
          <a:stretch/>
        </p:blipFill>
        <p:spPr>
          <a:xfrm>
            <a:off x="6784993" y="1249745"/>
            <a:ext cx="3772639" cy="5340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D4CF33-28D4-4280-8625-C46F21098E43}"/>
              </a:ext>
            </a:extLst>
          </p:cNvPr>
          <p:cNvSpPr txBox="1"/>
          <p:nvPr/>
        </p:nvSpPr>
        <p:spPr>
          <a:xfrm>
            <a:off x="556224" y="1144914"/>
            <a:ext cx="496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Groundwater Model Limitations</a:t>
            </a:r>
          </a:p>
        </p:txBody>
      </p:sp>
    </p:spTree>
    <p:extLst>
      <p:ext uri="{BB962C8B-B14F-4D97-AF65-F5344CB8AC3E}">
        <p14:creationId xmlns:p14="http://schemas.microsoft.com/office/powerpoint/2010/main" val="255201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2" y="-98072"/>
            <a:ext cx="10220325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4.  Groundwater Modeling Platform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86" y="1502727"/>
            <a:ext cx="9441252" cy="4351338"/>
          </a:xfrm>
        </p:spPr>
        <p:txBody>
          <a:bodyPr>
            <a:normAutofit/>
          </a:bodyPr>
          <a:lstStyle/>
          <a:p>
            <a:r>
              <a:rPr lang="en-US" dirty="0"/>
              <a:t>Model Types</a:t>
            </a:r>
          </a:p>
          <a:p>
            <a:pPr lvl="1"/>
            <a:r>
              <a:rPr lang="en-US" dirty="0"/>
              <a:t>Physical (e.g., “Sand Box” Models)</a:t>
            </a:r>
          </a:p>
          <a:p>
            <a:pPr lvl="1"/>
            <a:r>
              <a:rPr lang="en-US" dirty="0"/>
              <a:t>Mathematical (Analytical vs. Numerical)</a:t>
            </a:r>
          </a:p>
          <a:p>
            <a:r>
              <a:rPr lang="en-US" dirty="0"/>
              <a:t>Numerical Model Code/Platform Options</a:t>
            </a:r>
          </a:p>
          <a:p>
            <a:pPr lvl="1"/>
            <a:r>
              <a:rPr lang="en-US" dirty="0"/>
              <a:t>MODFLOW</a:t>
            </a:r>
          </a:p>
          <a:p>
            <a:pPr lvl="1"/>
            <a:r>
              <a:rPr lang="en-US" dirty="0"/>
              <a:t>IWFM</a:t>
            </a:r>
          </a:p>
          <a:p>
            <a:pPr lvl="1"/>
            <a:r>
              <a:rPr lang="en-US" dirty="0"/>
              <a:t>Others </a:t>
            </a:r>
          </a:p>
          <a:p>
            <a:r>
              <a:rPr lang="en-US" dirty="0"/>
              <a:t>EBP </a:t>
            </a:r>
            <a:r>
              <a:rPr lang="en-US" dirty="0" err="1"/>
              <a:t>Subbasin</a:t>
            </a:r>
            <a:r>
              <a:rPr lang="en-US" dirty="0"/>
              <a:t> GSP Subtask 4.3 TM </a:t>
            </a:r>
            <a:br>
              <a:rPr lang="en-US" dirty="0"/>
            </a:br>
            <a:r>
              <a:rPr lang="en-US" dirty="0"/>
              <a:t>Model Objectives and Model Selection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0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2" y="-98072"/>
            <a:ext cx="10220325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5.  Groundwater Model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85" y="1631052"/>
            <a:ext cx="989508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Models are meant to be updated, refined, and recalibrated in the future as additional data are collected and becomes available</a:t>
            </a:r>
          </a:p>
          <a:p>
            <a:r>
              <a:rPr lang="en-US" sz="2400" dirty="0"/>
              <a:t>Consider periodic model updates</a:t>
            </a:r>
          </a:p>
          <a:p>
            <a:r>
              <a:rPr lang="en-US" sz="2400" dirty="0"/>
              <a:t>Level of effort for future updates depends on construction (e.g., aquifer parameters) and performance of existing model compared to new data acquired; for example </a:t>
            </a:r>
          </a:p>
          <a:p>
            <a:pPr lvl="1"/>
            <a:r>
              <a:rPr lang="en-US" sz="2000" dirty="0"/>
              <a:t>Does new aquifer test data match existing aquifer parameter inputs reasonably well?</a:t>
            </a:r>
          </a:p>
          <a:p>
            <a:pPr lvl="1"/>
            <a:r>
              <a:rPr lang="en-US" sz="2000" dirty="0"/>
              <a:t>Can existing model provide reasonable simulation of water level fluctuations observed in recent data?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0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2" y="-98072"/>
            <a:ext cx="10220325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6. 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86" y="1631052"/>
            <a:ext cx="944125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good and well developed hydrogeologic conceptual model is the foundation of a good numerical groundwater model</a:t>
            </a:r>
          </a:p>
          <a:p>
            <a:r>
              <a:rPr lang="en-US" sz="2400" dirty="0"/>
              <a:t>Groundwater models support decision making</a:t>
            </a:r>
          </a:p>
          <a:p>
            <a:r>
              <a:rPr lang="en-US" sz="2400" dirty="0"/>
              <a:t>The initial groundwater model developed for the GSP will evolve and improve over time as more data is collected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4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0850E-89FF-44E6-9088-B2540E71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11" y="30728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3EF48-8758-4024-8AA5-50A0DCF70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2" t="8551" r="3312" b="4678"/>
          <a:stretch/>
        </p:blipFill>
        <p:spPr>
          <a:xfrm>
            <a:off x="985123" y="1471001"/>
            <a:ext cx="9458278" cy="4585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556DAC-2052-4D91-9E35-28CD387B8E6A}"/>
              </a:ext>
            </a:extLst>
          </p:cNvPr>
          <p:cNvSpPr txBox="1"/>
          <p:nvPr/>
        </p:nvSpPr>
        <p:spPr>
          <a:xfrm>
            <a:off x="6764293" y="5628170"/>
            <a:ext cx="3593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Hydrologic Cycle, DWR Water Budget BMP, 2016</a:t>
            </a:r>
          </a:p>
        </p:txBody>
      </p:sp>
    </p:spTree>
    <p:extLst>
      <p:ext uri="{BB962C8B-B14F-4D97-AF65-F5344CB8AC3E}">
        <p14:creationId xmlns:p14="http://schemas.microsoft.com/office/powerpoint/2010/main" val="26517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1.  Why Use a Groundwater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47" y="1194930"/>
            <a:ext cx="9504680" cy="31921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To integrate many different types of data (e.g., aquifer parameters, water budget components, water levels)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To study aquifer response to changes in GW system stresses (GW level fluctuations, GW flow directions/rates, GW storage change)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To predict future changes in GW levels and fluxes from various management actions and changes in hydrologic regime (e.g., climate change)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To be used as a tool in decision making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85759C43-BCBF-49E8-B0A4-8D76B6AFE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8667" b="8531"/>
          <a:stretch/>
        </p:blipFill>
        <p:spPr>
          <a:xfrm>
            <a:off x="5947508" y="4152980"/>
            <a:ext cx="4577694" cy="2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09" y="-34607"/>
            <a:ext cx="11071705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1.  How can a groundwater model be used in a GSP?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482724"/>
            <a:ext cx="8693426" cy="42664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 develop a better understanding of historical, current, and future groundwater system dynamics (e.g., cones of depression, DTW, overdraft, GW–SW interaction)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To evaluate sustainable management criteria (MTs and MOs)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To evaluate effects of projects and management actions (prediction of future changes in GW levels)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To evaluate sustainable yield of the </a:t>
            </a:r>
            <a:r>
              <a:rPr lang="en-US" sz="2400" dirty="0" err="1"/>
              <a:t>subbasin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</a:t>
            </a:r>
            <a:r>
              <a:rPr lang="en-US" b="1" dirty="0"/>
              <a:t>  </a:t>
            </a:r>
            <a:r>
              <a:rPr lang="en-US" sz="4000" b="1" dirty="0"/>
              <a:t>Hydrogeologic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1" y="1502727"/>
            <a:ext cx="9504680" cy="4351338"/>
          </a:xfrm>
        </p:spPr>
        <p:txBody>
          <a:bodyPr/>
          <a:lstStyle/>
          <a:p>
            <a:r>
              <a:rPr lang="en-US" sz="2400" dirty="0"/>
              <a:t>A written and graphic depiction of the aquifer system, occurrence of groundwater, groundwater levels and flow, and water budget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76493A-AFBC-4363-BF9B-AD84446DB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2" t="8552" r="3312" b="5502"/>
          <a:stretch/>
        </p:blipFill>
        <p:spPr>
          <a:xfrm>
            <a:off x="838200" y="2740540"/>
            <a:ext cx="8229659" cy="39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  Hydrogeologic Conceptual Model (HCM)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6" y="1340802"/>
            <a:ext cx="10227553" cy="4351338"/>
          </a:xfrm>
        </p:spPr>
        <p:txBody>
          <a:bodyPr/>
          <a:lstStyle/>
          <a:p>
            <a:r>
              <a:rPr lang="en-US" sz="2400" dirty="0"/>
              <a:t>Characterize aquifer system based on available data and information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5949DFDA-909D-4DB5-94FD-C8D4AA3D8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478" r="13211" b="3420"/>
          <a:stretch/>
        </p:blipFill>
        <p:spPr>
          <a:xfrm rot="5400000">
            <a:off x="3431731" y="249233"/>
            <a:ext cx="4570098" cy="76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</a:t>
            </a:r>
            <a:r>
              <a:rPr lang="en-US" b="1" dirty="0"/>
              <a:t>  </a:t>
            </a:r>
            <a:r>
              <a:rPr lang="en-US" sz="4000" b="1" dirty="0"/>
              <a:t>Hydrogeologic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02EEE-1548-419F-BF23-04D626A7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98" y="1340802"/>
            <a:ext cx="950468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Characterize Water Budget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1AA7B20-647B-4188-A225-55C04711E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6149" r="5714"/>
          <a:stretch/>
        </p:blipFill>
        <p:spPr>
          <a:xfrm>
            <a:off x="1408465" y="1995170"/>
            <a:ext cx="7799945" cy="46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altLang="en-US" sz="4000" b="1" dirty="0"/>
              <a:t>2.</a:t>
            </a:r>
            <a:r>
              <a:rPr lang="en-US" altLang="en-US" b="1" dirty="0"/>
              <a:t>  </a:t>
            </a:r>
            <a:r>
              <a:rPr lang="en-US" altLang="en-US" sz="4000" b="1" dirty="0"/>
              <a:t>Hydrogeologic Conceptual Model</a:t>
            </a:r>
            <a:endParaRPr lang="en-US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D5474F8-E600-4619-A176-DF2F1DC85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5" y="1419225"/>
            <a:ext cx="8627303" cy="52213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7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AB59B-C194-452E-8402-35E70C1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1"/>
            <a:ext cx="9504680" cy="1320800"/>
          </a:xfrm>
        </p:spPr>
        <p:txBody>
          <a:bodyPr/>
          <a:lstStyle/>
          <a:p>
            <a:r>
              <a:rPr lang="en-US" sz="4000" b="1" dirty="0"/>
              <a:t>2.  Hydrogeologic Conceptual Model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2E9128-620B-44C9-A3C6-56256D329A51}"/>
              </a:ext>
            </a:extLst>
          </p:cNvPr>
          <p:cNvCxnSpPr>
            <a:cxnSpLocks/>
          </p:cNvCxnSpPr>
          <p:nvPr/>
        </p:nvCxnSpPr>
        <p:spPr>
          <a:xfrm>
            <a:off x="-9525" y="1003935"/>
            <a:ext cx="991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F912B31-A5CA-4207-B474-D31A08E639C1}"/>
              </a:ext>
            </a:extLst>
          </p:cNvPr>
          <p:cNvCxnSpPr>
            <a:cxnSpLocks/>
          </p:cNvCxnSpPr>
          <p:nvPr/>
        </p:nvCxnSpPr>
        <p:spPr>
          <a:xfrm>
            <a:off x="-9525" y="108966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501CBD-EAA7-4543-9A2A-311867CD962F}"/>
              </a:ext>
            </a:extLst>
          </p:cNvPr>
          <p:cNvCxnSpPr>
            <a:cxnSpLocks/>
          </p:cNvCxnSpPr>
          <p:nvPr/>
        </p:nvCxnSpPr>
        <p:spPr>
          <a:xfrm>
            <a:off x="-19050" y="1165860"/>
            <a:ext cx="6115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pleffler\Documents\SFPUC_TestWells\Pictures\Week070812\2012-07-09\008.JPG">
            <a:extLst>
              <a:ext uri="{FF2B5EF4-FFF2-40B4-BE49-F238E27FC236}">
                <a16:creationId xmlns:a16="http://schemas.microsoft.com/office/drawing/2014/main" xmlns="" id="{E3109460-769F-4880-A039-2D7FF80D5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" y="1995170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30AE18-82A3-48AA-BF18-9DD56CB4C95D}"/>
              </a:ext>
            </a:extLst>
          </p:cNvPr>
          <p:cNvSpPr txBox="1"/>
          <p:nvPr/>
        </p:nvSpPr>
        <p:spPr>
          <a:xfrm>
            <a:off x="3998752" y="1242755"/>
            <a:ext cx="419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Field Sample Collection</a:t>
            </a:r>
          </a:p>
        </p:txBody>
      </p:sp>
      <p:pic>
        <p:nvPicPr>
          <p:cNvPr id="10" name="Picture 1" descr="C:\Users\jon\Desktop\Pics\IMAG0121.jpg">
            <a:extLst>
              <a:ext uri="{FF2B5EF4-FFF2-40B4-BE49-F238E27FC236}">
                <a16:creationId xmlns:a16="http://schemas.microsoft.com/office/drawing/2014/main" xmlns="" id="{63A8D027-2A42-4D88-9754-23C1980C2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r="30822" b="42973"/>
          <a:stretch/>
        </p:blipFill>
        <p:spPr bwMode="auto">
          <a:xfrm>
            <a:off x="6843704" y="1995170"/>
            <a:ext cx="3563097" cy="1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jon\Desktop\Pics\IMAG0122.jpg">
            <a:extLst>
              <a:ext uri="{FF2B5EF4-FFF2-40B4-BE49-F238E27FC236}">
                <a16:creationId xmlns:a16="http://schemas.microsoft.com/office/drawing/2014/main" xmlns="" id="{4088E303-3186-4C4D-BB0F-FA9653ABB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42021" r="14631"/>
          <a:stretch/>
        </p:blipFill>
        <p:spPr bwMode="auto">
          <a:xfrm>
            <a:off x="6879984" y="4450976"/>
            <a:ext cx="3652462" cy="18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1157AF41-30D9-41FA-9B85-ECA66938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627" y="3302655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Sand and Gravel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120AE892-D13B-432D-A418-81FB94C7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588" y="573182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Clay</a:t>
            </a:r>
          </a:p>
        </p:txBody>
      </p:sp>
    </p:spTree>
    <p:extLst>
      <p:ext uri="{BB962C8B-B14F-4D97-AF65-F5344CB8AC3E}">
        <p14:creationId xmlns:p14="http://schemas.microsoft.com/office/powerpoint/2010/main" val="199657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C7CCAEB25C744A13A2B6F233DF191" ma:contentTypeVersion="13" ma:contentTypeDescription="Create a new document." ma:contentTypeScope="" ma:versionID="3802b2bdff10164eef1850a5fcca75a9">
  <xsd:schema xmlns:xsd="http://www.w3.org/2001/XMLSchema" xmlns:xs="http://www.w3.org/2001/XMLSchema" xmlns:p="http://schemas.microsoft.com/office/2006/metadata/properties" xmlns:ns3="5d5c4f38-5c7d-4e85-8765-e8f150ac761b" xmlns:ns4="c86dccf1-0343-4434-a5eb-753ad326e41d" targetNamespace="http://schemas.microsoft.com/office/2006/metadata/properties" ma:root="true" ma:fieldsID="fbb1144ac184ecd8692cc32d3611c233" ns3:_="" ns4:_="">
    <xsd:import namespace="5d5c4f38-5c7d-4e85-8765-e8f150ac761b"/>
    <xsd:import namespace="c86dccf1-0343-4434-a5eb-753ad326e4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c4f38-5c7d-4e85-8765-e8f150ac7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dccf1-0343-4434-a5eb-753ad326e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7BA8FF-FA56-48AE-B045-5CD04DA3B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5c4f38-5c7d-4e85-8765-e8f150ac761b"/>
    <ds:schemaRef ds:uri="c86dccf1-0343-4434-a5eb-753ad326e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C5C657-72E4-4EBE-B3D5-4E4D44D824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79826-AC13-4706-927A-622C75021BF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86dccf1-0343-4434-a5eb-753ad326e41d"/>
    <ds:schemaRef ds:uri="5d5c4f38-5c7d-4e85-8765-e8f150ac76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4863</TotalTime>
  <Words>1044</Words>
  <Application>Microsoft Office PowerPoint</Application>
  <PresentationFormat>Custom</PresentationFormat>
  <Paragraphs>142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Topic of Discussion</vt:lpstr>
      <vt:lpstr>1.  Why Use a Groundwater Model?</vt:lpstr>
      <vt:lpstr>1.  How can a groundwater model be used in a GSP?</vt:lpstr>
      <vt:lpstr>2.  Hydrogeologic Conceptual Model</vt:lpstr>
      <vt:lpstr>2.  Hydrogeologic Conceptual Model (HCM)</vt:lpstr>
      <vt:lpstr>2.  Hydrogeologic Conceptual Model</vt:lpstr>
      <vt:lpstr>2.  Hydrogeologic Conceptual Model</vt:lpstr>
      <vt:lpstr>2.  Hydrogeologic Conceptual Model</vt:lpstr>
      <vt:lpstr>2.  Hydrogeologic Conceptual Model</vt:lpstr>
      <vt:lpstr>2.  Hydrogeologic Conceptual Model</vt:lpstr>
      <vt:lpstr>2.  Hydrogeologic Conceptual Model</vt:lpstr>
      <vt:lpstr>2.  Hydrogeologic Conceptual Model</vt:lpstr>
      <vt:lpstr>2.  Hydrogeologic Conceptual Model</vt:lpstr>
      <vt:lpstr>2.  Hydrogeologic Conceptual Model</vt:lpstr>
      <vt:lpstr>3. Groundwater Model Development</vt:lpstr>
      <vt:lpstr>3.  Groundwater Model Development</vt:lpstr>
      <vt:lpstr>3.  Groundwater Model Development</vt:lpstr>
      <vt:lpstr>3.  Groundwater Model Development</vt:lpstr>
      <vt:lpstr>3.  Groundwater Model Development</vt:lpstr>
      <vt:lpstr>3.  Groundwater Model Development</vt:lpstr>
      <vt:lpstr>3.  Groundwater Model Development</vt:lpstr>
      <vt:lpstr>3.  Groundwater Model Development</vt:lpstr>
      <vt:lpstr>3.  Groundwater Model Development</vt:lpstr>
      <vt:lpstr>4.  Groundwater Modeling Platform Selection</vt:lpstr>
      <vt:lpstr>5.  Groundwater Model Maintenance</vt:lpstr>
      <vt:lpstr>6.  Key Takeaways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Surface Water and Groundwater Models to Conduct Water Balance Analyses</dc:title>
  <dc:creator>Pete</dc:creator>
  <cp:lastModifiedBy>Underwood, Amy</cp:lastModifiedBy>
  <cp:revision>194</cp:revision>
  <cp:lastPrinted>2019-09-30T20:52:09Z</cp:lastPrinted>
  <dcterms:created xsi:type="dcterms:W3CDTF">2018-01-08T17:16:26Z</dcterms:created>
  <dcterms:modified xsi:type="dcterms:W3CDTF">2019-10-01T23:18:05Z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0x010100DCCC7CCAEB25C744A13A2B6F233DF191</vt:lpwstr>
  </property>
</Properties>
</file>