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1436" r:id="rId5"/>
    <p:sldId id="1522" r:id="rId6"/>
    <p:sldId id="1538" r:id="rId7"/>
    <p:sldId id="1539" r:id="rId8"/>
    <p:sldId id="1514" r:id="rId9"/>
    <p:sldId id="1533" r:id="rId10"/>
    <p:sldId id="1526" r:id="rId11"/>
    <p:sldId id="1534" r:id="rId12"/>
    <p:sldId id="1520" r:id="rId13"/>
    <p:sldId id="1535" r:id="rId14"/>
    <p:sldId id="1524" r:id="rId15"/>
    <p:sldId id="1536" r:id="rId16"/>
    <p:sldId id="1527" r:id="rId17"/>
    <p:sldId id="1537" r:id="rId18"/>
    <p:sldId id="1532" r:id="rId19"/>
    <p:sldId id="1518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B5642A-6D87-4B66-341D-59A134155EE0}" name="Johnson, Janetta" initials="JJ" userId="S::jmjohnso@ebmud.com::656df108-83d1-4390-a9ff-d8f3119c569b" providerId="AD"/>
  <p188:author id="{2283A437-2602-EBF3-C898-23B0E974BE4C}" name="Carlson, Courtney" initials="CC" userId="S::ccarlson@ebmud.com::ca4c3663-93e9-4a6f-a899-122024a64312" providerId="AD"/>
  <p188:author id="{A8563066-11C5-443E-2605-976AB82CC7DD}" name="Chan, Clifford" initials="CC" userId="S::cchan@ebmud.com::bfa82746-a1dd-4d91-be6a-ef2e97edd46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1F1"/>
    <a:srgbClr val="02866F"/>
    <a:srgbClr val="0083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831" autoAdjust="0"/>
  </p:normalViewPr>
  <p:slideViewPr>
    <p:cSldViewPr snapToGrid="0">
      <p:cViewPr varScale="1">
        <p:scale>
          <a:sx n="77" d="100"/>
          <a:sy n="77" d="100"/>
        </p:scale>
        <p:origin x="1461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Relationship Id="rId27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D7CC1-099E-49BC-A669-B461BAD8367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DF5FA-6235-42BB-8B8E-2991978D8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27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970734" y="883066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58" tIns="46580" rIns="93158" bIns="46580" anchor="b"/>
          <a:lstStyle/>
          <a:p>
            <a:pPr marL="0" marR="0" lvl="0" indent="0" algn="r" defTabSz="93035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859A87-A58E-454A-A7CF-19018478D395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pPr marL="0" marR="0" lvl="0" indent="0" algn="r" defTabSz="93035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970734" y="883066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58" tIns="46580" rIns="93158" bIns="46580" anchor="b"/>
          <a:lstStyle/>
          <a:p>
            <a:pPr marL="0" marR="0" lvl="0" indent="0" algn="r" defTabSz="93035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A4443E-E3EB-4C64-9BB2-D35EC640C520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pPr marL="0" marR="0" lvl="0" indent="0" algn="r" defTabSz="93035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0180" name="Rectangle 7"/>
          <p:cNvSpPr txBox="1">
            <a:spLocks noGrp="1" noChangeArrowheads="1"/>
          </p:cNvSpPr>
          <p:nvPr/>
        </p:nvSpPr>
        <p:spPr bwMode="auto">
          <a:xfrm>
            <a:off x="3970734" y="883066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58" tIns="46580" rIns="93158" bIns="46580" anchor="b"/>
          <a:lstStyle/>
          <a:p>
            <a:pPr marL="0" marR="0" lvl="0" indent="0" algn="r" defTabSz="93035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FABD62-9071-44E5-8968-092A533C6822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pPr marL="0" marR="0" lvl="0" indent="0" algn="r" defTabSz="93035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0181" name="Rectangle 7"/>
          <p:cNvSpPr txBox="1">
            <a:spLocks noGrp="1" noChangeArrowheads="1"/>
          </p:cNvSpPr>
          <p:nvPr/>
        </p:nvSpPr>
        <p:spPr bwMode="auto">
          <a:xfrm>
            <a:off x="3970734" y="883066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58" tIns="46580" rIns="93158" bIns="46580" anchor="b"/>
          <a:lstStyle/>
          <a:p>
            <a:pPr marL="0" marR="0" lvl="0" indent="0" algn="r" defTabSz="93035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A06744-DC56-46A6-8AB2-25BCA85F12F5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pPr marL="0" marR="0" lvl="0" indent="0" algn="r" defTabSz="93035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0182" name="Rectangle 7"/>
          <p:cNvSpPr txBox="1">
            <a:spLocks noGrp="1" noChangeArrowheads="1"/>
          </p:cNvSpPr>
          <p:nvPr/>
        </p:nvSpPr>
        <p:spPr bwMode="auto">
          <a:xfrm>
            <a:off x="3970734" y="883066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58" tIns="46580" rIns="93158" bIns="46580" anchor="b"/>
          <a:lstStyle/>
          <a:p>
            <a:pPr marL="0" marR="0" lvl="0" indent="0" algn="r" defTabSz="93035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10BC09-EC78-4323-8F7B-506A915A42A1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pPr marL="0" marR="0" lvl="0" indent="0" algn="r" defTabSz="93035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0183" name="Rectangle 7"/>
          <p:cNvSpPr txBox="1">
            <a:spLocks noGrp="1" noChangeArrowheads="1"/>
          </p:cNvSpPr>
          <p:nvPr/>
        </p:nvSpPr>
        <p:spPr bwMode="auto">
          <a:xfrm>
            <a:off x="3970734" y="883066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58" tIns="46580" rIns="93158" bIns="46580" anchor="b"/>
          <a:lstStyle/>
          <a:p>
            <a:pPr marL="0" marR="0" lvl="0" indent="0" algn="r" defTabSz="93035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16BE90-248B-4EDB-9FBA-988201AF2209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pPr marL="0" marR="0" lvl="0" indent="0" algn="r" defTabSz="93035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0184" name="Rectangle 7"/>
          <p:cNvSpPr txBox="1">
            <a:spLocks noGrp="1" noChangeArrowheads="1"/>
          </p:cNvSpPr>
          <p:nvPr/>
        </p:nvSpPr>
        <p:spPr bwMode="auto">
          <a:xfrm>
            <a:off x="3970734" y="883066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58" tIns="46580" rIns="93158" bIns="46580" anchor="b"/>
          <a:lstStyle/>
          <a:p>
            <a:pPr marL="0" marR="0" lvl="0" indent="0" algn="r" defTabSz="93035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D957287-A2A4-4797-92CA-6BF91C1789A9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pPr marL="0" marR="0" lvl="0" indent="0" algn="r" defTabSz="93035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01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</p:spTree>
    <p:extLst>
      <p:ext uri="{BB962C8B-B14F-4D97-AF65-F5344CB8AC3E}">
        <p14:creationId xmlns:p14="http://schemas.microsoft.com/office/powerpoint/2010/main" val="13043129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DF5FA-6235-42BB-8B8E-2991978D889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57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DF5FA-6235-42BB-8B8E-2991978D889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15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DF5FA-6235-42BB-8B8E-2991978D889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58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DF5FA-6235-42BB-8B8E-2991978D889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943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DF5FA-6235-42BB-8B8E-2991978D889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8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i="0" u="none" dirty="0">
              <a:solidFill>
                <a:srgbClr val="D13438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DF5FA-6235-42BB-8B8E-2991978D88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02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FFFFFF"/>
              </a:solidFill>
              <a:effectLst/>
              <a:latin typeface="-apple-system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DF5FA-6235-42BB-8B8E-2991978D88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49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DF5FA-6235-42BB-8B8E-2991978D88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67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DF5FA-6235-42BB-8B8E-2991978D889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10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DF5FA-6235-42BB-8B8E-2991978D889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50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DF5FA-6235-42BB-8B8E-2991978D889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9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DF5FA-6235-42BB-8B8E-2991978D889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62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DF5FA-6235-42BB-8B8E-2991978D889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26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title-bcg-bright_w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382000" cy="1143000"/>
          </a:xfrm>
          <a:effectLst>
            <a:outerShdw blurRad="63500" dist="38099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>
              <a:defRPr sz="300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86200"/>
            <a:ext cx="8382000" cy="1371600"/>
          </a:xfrm>
        </p:spPr>
        <p:txBody>
          <a:bodyPr anchor="t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6398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5B2E4-F8C2-1948-9E0C-F5725EC859A3}" type="datetime1">
              <a:rPr lang="en-US" smtClean="0"/>
              <a:t>8/8/2022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1B9EC-84FE-48B9-8408-855A028B8A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5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A2CD7-EA4E-6E45-9198-AB5182054DFE}" type="datetime1">
              <a:rPr lang="en-US" smtClean="0"/>
              <a:t>8/8/2022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7163B-166E-4076-A6F6-AAAFB16E22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93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6629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6629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53375-955B-DA40-AAB6-7BAF53DFA737}" type="datetime1">
              <a:rPr lang="en-US" smtClean="0"/>
              <a:t>8/8/2022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ACA5F-7304-4ABE-96BA-438BFA8DDF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06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8486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524000"/>
            <a:ext cx="41910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524000"/>
            <a:ext cx="4191000" cy="510540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724CB-7E7C-2E4F-9DD1-F74AEEACE527}" type="datetime1">
              <a:rPr lang="en-US" smtClean="0"/>
              <a:t>8/8/2022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7B428-1E04-446C-BD2B-3A48BC19B2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31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8486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1910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41910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B22C5-BB2C-A641-A130-03B2F219CB6F}" type="datetime1">
              <a:rPr lang="en-US" smtClean="0"/>
              <a:t>8/8/2022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7B428-1E04-446C-BD2B-3A48BC19B2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04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8486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524000"/>
            <a:ext cx="41910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1910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03F26-F714-5A47-877B-A9A808C51009}" type="datetime1">
              <a:rPr lang="en-US" smtClean="0"/>
              <a:t>8/8/2022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7B428-1E04-446C-BD2B-3A48BC19B2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7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CBD37F-0435-E441-9D20-DE3E84BC6BCB}" type="datetime1">
              <a:rPr lang="en-US" smtClean="0"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7881A-F595-4720-94E8-58363718BC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30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31B54-91F4-184F-86A6-65A277B0E069}" type="datetime1">
              <a:rPr lang="en-US" smtClean="0"/>
              <a:t>8/8/2022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08317-1523-4EC6-BB19-4CAB617DB0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F2F1D-E99A-404F-A651-A77C75F212DE}" type="datetime1">
              <a:rPr lang="en-US" smtClean="0"/>
              <a:t>8/8/2022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3E3F2-F41F-48C0-BA37-E78506D7D5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7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191000" cy="5105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191000" cy="5105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73D4B-4E60-624B-96E7-38307705E0DF}" type="datetime1">
              <a:rPr lang="en-US" smtClean="0"/>
              <a:t>8/8/2022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A713D-BC2E-447E-81C9-B753AA8051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92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4642E-9E11-CA4B-86E9-8194828531DE}" type="datetime1">
              <a:rPr lang="en-US" smtClean="0"/>
              <a:t>8/8/2022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9D372-681D-4E29-A14E-AF0FC37E29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C5828-90E3-2243-A35F-08A799190143}" type="datetime1">
              <a:rPr lang="en-US" smtClean="0"/>
              <a:t>8/8/2022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6E7FD-0E87-4C8B-9B04-B8EFC8A651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2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89D4D-52DF-EE4D-A7F2-B5A6A9EF8358}" type="datetime1">
              <a:rPr lang="en-US" smtClean="0"/>
              <a:t>8/8/2022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C73E6-BC9D-4E4D-8902-6554C30E24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91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A15EC-9719-E142-B81E-1720329C4269}" type="datetime1">
              <a:rPr lang="en-US" smtClean="0"/>
              <a:t>8/8/2022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A1B91-9E08-460B-AF99-4CED209B9F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47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848600" cy="1219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534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7700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50" b="1">
                <a:latin typeface="+mn-lt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4CCBD37F-0435-E441-9D20-DE3E84BC6BCB}" type="datetime1">
              <a:rPr lang="en-US" smtClean="0"/>
              <a:t>8/8/2022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50" b="1">
                <a:latin typeface="+mn-lt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770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50" b="1">
                <a:latin typeface="+mn-lt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B067881A-F595-4720-94E8-58363718BC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0" descr="top-right-logo-patch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425" y="209552"/>
            <a:ext cx="104140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44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eaLnBrk="1" fontAlgn="base" hangingPunct="1">
        <a:lnSpc>
          <a:spcPts val="3150"/>
        </a:lnSpc>
        <a:spcBef>
          <a:spcPct val="0"/>
        </a:spcBef>
        <a:spcAft>
          <a:spcPct val="0"/>
        </a:spcAft>
        <a:defRPr sz="2700" b="1">
          <a:solidFill>
            <a:srgbClr val="F1F1F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lnSpc>
          <a:spcPts val="3150"/>
        </a:lnSpc>
        <a:spcBef>
          <a:spcPct val="0"/>
        </a:spcBef>
        <a:spcAft>
          <a:spcPct val="0"/>
        </a:spcAft>
        <a:defRPr sz="2700" b="1">
          <a:solidFill>
            <a:srgbClr val="F1F1F1"/>
          </a:solidFill>
          <a:effectLst>
            <a:outerShdw blurRad="38100" dist="38100" dir="2700000" algn="tl">
              <a:srgbClr val="000000"/>
            </a:outerShdw>
          </a:effectLst>
          <a:latin typeface="Lucida Sans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lnSpc>
          <a:spcPts val="3150"/>
        </a:lnSpc>
        <a:spcBef>
          <a:spcPct val="0"/>
        </a:spcBef>
        <a:spcAft>
          <a:spcPct val="0"/>
        </a:spcAft>
        <a:defRPr sz="2700" b="1">
          <a:solidFill>
            <a:srgbClr val="F1F1F1"/>
          </a:solidFill>
          <a:effectLst>
            <a:outerShdw blurRad="38100" dist="38100" dir="2700000" algn="tl">
              <a:srgbClr val="000000"/>
            </a:outerShdw>
          </a:effectLst>
          <a:latin typeface="Lucida Sans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lnSpc>
          <a:spcPts val="3150"/>
        </a:lnSpc>
        <a:spcBef>
          <a:spcPct val="0"/>
        </a:spcBef>
        <a:spcAft>
          <a:spcPct val="0"/>
        </a:spcAft>
        <a:defRPr sz="2700" b="1">
          <a:solidFill>
            <a:srgbClr val="F1F1F1"/>
          </a:solidFill>
          <a:effectLst>
            <a:outerShdw blurRad="38100" dist="38100" dir="2700000" algn="tl">
              <a:srgbClr val="000000"/>
            </a:outerShdw>
          </a:effectLst>
          <a:latin typeface="Lucida Sans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lnSpc>
          <a:spcPts val="3150"/>
        </a:lnSpc>
        <a:spcBef>
          <a:spcPct val="0"/>
        </a:spcBef>
        <a:spcAft>
          <a:spcPct val="0"/>
        </a:spcAft>
        <a:defRPr sz="2700" b="1">
          <a:solidFill>
            <a:srgbClr val="F1F1F1"/>
          </a:solidFill>
          <a:effectLst>
            <a:outerShdw blurRad="38100" dist="38100" dir="2700000" algn="tl">
              <a:srgbClr val="000000"/>
            </a:outerShdw>
          </a:effectLst>
          <a:latin typeface="Lucida Sans" charset="0"/>
          <a:ea typeface="ヒラギノ角ゴ Pro W3" charset="0"/>
          <a:cs typeface="ヒラギノ角ゴ Pro W3" charset="0"/>
        </a:defRPr>
      </a:lvl5pPr>
      <a:lvl6pPr marL="342900" algn="l" rtl="0" eaLnBrk="1" fontAlgn="base" hangingPunct="1">
        <a:lnSpc>
          <a:spcPts val="3150"/>
        </a:lnSpc>
        <a:spcBef>
          <a:spcPct val="0"/>
        </a:spcBef>
        <a:spcAft>
          <a:spcPct val="0"/>
        </a:spcAft>
        <a:defRPr sz="2700" b="1">
          <a:solidFill>
            <a:srgbClr val="F1F1F1"/>
          </a:solidFill>
          <a:effectLst>
            <a:outerShdw blurRad="38100" dist="38100" dir="2700000" algn="tl">
              <a:srgbClr val="000000"/>
            </a:outerShdw>
          </a:effectLst>
          <a:latin typeface="Lucida Sans" charset="0"/>
          <a:ea typeface="ヒラギノ角ゴ Pro W3" charset="0"/>
          <a:cs typeface="ヒラギノ角ゴ Pro W3" charset="0"/>
        </a:defRPr>
      </a:lvl6pPr>
      <a:lvl7pPr marL="685800" algn="l" rtl="0" eaLnBrk="1" fontAlgn="base" hangingPunct="1">
        <a:lnSpc>
          <a:spcPts val="3150"/>
        </a:lnSpc>
        <a:spcBef>
          <a:spcPct val="0"/>
        </a:spcBef>
        <a:spcAft>
          <a:spcPct val="0"/>
        </a:spcAft>
        <a:defRPr sz="2700" b="1">
          <a:solidFill>
            <a:srgbClr val="F1F1F1"/>
          </a:solidFill>
          <a:effectLst>
            <a:outerShdw blurRad="38100" dist="38100" dir="2700000" algn="tl">
              <a:srgbClr val="000000"/>
            </a:outerShdw>
          </a:effectLst>
          <a:latin typeface="Lucida Sans" charset="0"/>
          <a:ea typeface="ヒラギノ角ゴ Pro W3" charset="0"/>
          <a:cs typeface="ヒラギノ角ゴ Pro W3" charset="0"/>
        </a:defRPr>
      </a:lvl7pPr>
      <a:lvl8pPr marL="1028700" algn="l" rtl="0" eaLnBrk="1" fontAlgn="base" hangingPunct="1">
        <a:lnSpc>
          <a:spcPts val="3150"/>
        </a:lnSpc>
        <a:spcBef>
          <a:spcPct val="0"/>
        </a:spcBef>
        <a:spcAft>
          <a:spcPct val="0"/>
        </a:spcAft>
        <a:defRPr sz="2700" b="1">
          <a:solidFill>
            <a:srgbClr val="F1F1F1"/>
          </a:solidFill>
          <a:effectLst>
            <a:outerShdw blurRad="38100" dist="38100" dir="2700000" algn="tl">
              <a:srgbClr val="000000"/>
            </a:outerShdw>
          </a:effectLst>
          <a:latin typeface="Lucida Sans" charset="0"/>
          <a:ea typeface="ヒラギノ角ゴ Pro W3" charset="0"/>
          <a:cs typeface="ヒラギノ角ゴ Pro W3" charset="0"/>
        </a:defRPr>
      </a:lvl8pPr>
      <a:lvl9pPr marL="1371600" algn="l" rtl="0" eaLnBrk="1" fontAlgn="base" hangingPunct="1">
        <a:lnSpc>
          <a:spcPts val="3150"/>
        </a:lnSpc>
        <a:spcBef>
          <a:spcPct val="0"/>
        </a:spcBef>
        <a:spcAft>
          <a:spcPct val="0"/>
        </a:spcAft>
        <a:defRPr sz="2700" b="1">
          <a:solidFill>
            <a:srgbClr val="F1F1F1"/>
          </a:solidFill>
          <a:effectLst>
            <a:outerShdw blurRad="38100" dist="38100" dir="2700000" algn="tl">
              <a:srgbClr val="000000"/>
            </a:outerShdw>
          </a:effectLst>
          <a:latin typeface="Lucida Sans" charset="0"/>
          <a:ea typeface="ヒラギノ角ゴ Pro W3" charset="0"/>
          <a:cs typeface="ヒラギノ角ゴ Pro W3" charset="0"/>
        </a:defRPr>
      </a:lvl9pPr>
    </p:titleStyle>
    <p:bodyStyle>
      <a:lvl1pPr marL="257175" indent="-257175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video" Target="https://www.youtube.com/embed/1jwuENXptzk?feature=oembed" TargetMode="External"/><Relationship Id="rId1" Type="http://schemas.openxmlformats.org/officeDocument/2006/relationships/tags" Target="../tags/tag8.xml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video" Target="https://www.youtube.com/embed/eZqIktrR-6Y?feature=oembed" TargetMode="External"/><Relationship Id="rId1" Type="http://schemas.openxmlformats.org/officeDocument/2006/relationships/tags" Target="../tags/tag10.xml"/><Relationship Id="rId5" Type="http://schemas.openxmlformats.org/officeDocument/2006/relationships/image" Target="../media/image7.jpeg"/><Relationship Id="rId4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video" Target="https://www.youtube.com/embed/65gmfi89s30?feature=oembed" TargetMode="External"/><Relationship Id="rId1" Type="http://schemas.openxmlformats.org/officeDocument/2006/relationships/tags" Target="../tags/tag12.xml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3fequBpRGT0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video" Target="https://www.youtube.com/embed/Eke7eYaY0Jc?feature=oembed" TargetMode="External"/><Relationship Id="rId1" Type="http://schemas.openxmlformats.org/officeDocument/2006/relationships/tags" Target="../tags/tag6.xml"/><Relationship Id="rId5" Type="http://schemas.openxmlformats.org/officeDocument/2006/relationships/image" Target="../media/image5.jpeg"/><Relationship Id="rId4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0292" y="2178524"/>
            <a:ext cx="7948247" cy="2833554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sz="3200">
                <a:solidFill>
                  <a:schemeClr val="tx1"/>
                </a:solidFill>
                <a:cs typeface="Arial"/>
              </a:rPr>
              <a:t>Diversity, Equity, and Inclusion </a:t>
            </a:r>
            <a:br>
              <a:rPr lang="en-US" sz="3200">
                <a:cs typeface="Arial" panose="020B0604020202020204" pitchFamily="34" charset="0"/>
              </a:rPr>
            </a:br>
            <a:r>
              <a:rPr lang="en-US" sz="3200">
                <a:solidFill>
                  <a:schemeClr val="tx1"/>
                </a:solidFill>
                <a:cs typeface="Arial"/>
              </a:rPr>
              <a:t>Strategic Plan Update</a:t>
            </a:r>
            <a:br>
              <a:rPr lang="en-US">
                <a:cs typeface="Arial" panose="020B0604020202020204" pitchFamily="34" charset="0"/>
              </a:rPr>
            </a:br>
            <a:br>
              <a:rPr lang="en-US">
                <a:cs typeface="Arial" panose="020B0604020202020204" pitchFamily="34" charset="0"/>
              </a:rPr>
            </a:br>
            <a:br>
              <a:rPr lang="en-US">
                <a:cs typeface="Arial" panose="020B0604020202020204" pitchFamily="34" charset="0"/>
              </a:rPr>
            </a:br>
            <a:r>
              <a:rPr lang="en-US" sz="2400" b="0">
                <a:solidFill>
                  <a:schemeClr val="tx1"/>
                </a:solidFill>
                <a:cs typeface="Arial"/>
              </a:rPr>
              <a:t>Legislative/Human Resources Committee </a:t>
            </a:r>
            <a:br>
              <a:rPr lang="en-US" sz="2400" b="0">
                <a:cs typeface="Arial" panose="020B0604020202020204" pitchFamily="34" charset="0"/>
              </a:rPr>
            </a:br>
            <a:r>
              <a:rPr lang="en-US" sz="2400" b="0">
                <a:solidFill>
                  <a:schemeClr val="tx1"/>
                </a:solidFill>
                <a:cs typeface="Arial"/>
              </a:rPr>
              <a:t>August 9</a:t>
            </a:r>
            <a:r>
              <a:rPr lang="en-US" sz="2400" b="0">
                <a:solidFill>
                  <a:schemeClr val="tx1"/>
                </a:solidFill>
              </a:rPr>
              <a:t>, 2022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9639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Strategic Pillar 3: </a:t>
            </a:r>
            <a:br>
              <a:rPr lang="en-US" sz="2800" dirty="0"/>
            </a:br>
            <a:r>
              <a:rPr lang="en-US" sz="2800" dirty="0"/>
              <a:t>Inclusive Culture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86808317-1523-4EC6-BB19-4CAB617DB0E4}" type="slidenum">
              <a:rPr lang="en-US">
                <a:solidFill>
                  <a:srgbClr val="333333"/>
                </a:solidFill>
                <a:latin typeface="Lucida Sans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solidFill>
                <a:srgbClr val="333333"/>
              </a:solidFill>
              <a:latin typeface="Lucida Sans"/>
            </a:endParaRPr>
          </a:p>
        </p:txBody>
      </p:sp>
      <p:pic>
        <p:nvPicPr>
          <p:cNvPr id="5" name="Online Media 4" title="Leg HR Pillar 3 Laura, Chandra Final">
            <a:hlinkClick r:id="" action="ppaction://media"/>
            <a:extLst>
              <a:ext uri="{FF2B5EF4-FFF2-40B4-BE49-F238E27FC236}">
                <a16:creationId xmlns:a16="http://schemas.microsoft.com/office/drawing/2014/main" id="{A3A2BE55-286B-D53D-8B2C-5096FF66833D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280559" y="1558222"/>
            <a:ext cx="8582881" cy="48493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5726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Strategic Pillar 4: </a:t>
            </a:r>
            <a:br>
              <a:rPr lang="en-US" sz="3200" dirty="0"/>
            </a:br>
            <a:r>
              <a:rPr lang="en-US" sz="3200" dirty="0"/>
              <a:t>Supplier Diversity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86808317-1523-4EC6-BB19-4CAB617DB0E4}" type="slidenum">
              <a:rPr lang="en-US">
                <a:solidFill>
                  <a:srgbClr val="333333"/>
                </a:solidFill>
                <a:latin typeface="Lucida Sans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solidFill>
                <a:srgbClr val="333333"/>
              </a:solidFill>
              <a:latin typeface="Lucida San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4BF3E7-A0A8-49B7-86E8-8E83142D317F}"/>
              </a:ext>
            </a:extLst>
          </p:cNvPr>
          <p:cNvSpPr txBox="1"/>
          <p:nvPr/>
        </p:nvSpPr>
        <p:spPr>
          <a:xfrm>
            <a:off x="502991" y="1575557"/>
            <a:ext cx="8138017" cy="4762614"/>
          </a:xfrm>
          <a:prstGeom prst="rect">
            <a:avLst/>
          </a:prstGeom>
          <a:noFill/>
        </p:spPr>
        <p:txBody>
          <a:bodyPr wrap="square" lIns="91440" tIns="45720" rIns="91440" bIns="45720" anchor="t" anchorCtr="0">
            <a:normAutofit/>
          </a:bodyPr>
          <a:lstStyle/>
          <a:p>
            <a:pPr>
              <a:lnSpc>
                <a:spcPct val="125000"/>
              </a:lnSpc>
            </a:pPr>
            <a:r>
              <a:rPr lang="en-US" sz="2600" b="1" dirty="0">
                <a:solidFill>
                  <a:srgbClr val="02866F"/>
                </a:solidFill>
              </a:rPr>
              <a:t>Employee Spotlight: </a:t>
            </a:r>
          </a:p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400" b="1" dirty="0">
                <a:ea typeface="Times New Roman" panose="02020603050405020304" pitchFamily="18" charset="0"/>
              </a:rPr>
              <a:t>Beverly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 Johnson (Contract Equity Administrator)</a:t>
            </a:r>
          </a:p>
          <a:p>
            <a:pPr marL="342900" indent="-3429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ea typeface="Times New Roman" panose="02020603050405020304" pitchFamily="18" charset="0"/>
              </a:rPr>
              <a:t>Offers perspective on the importance of building relationships with small, diverse businesses via virtual business forums</a:t>
            </a:r>
          </a:p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Michael Ambrose (Manager of Maintenance and Construction/Water Operations)</a:t>
            </a:r>
          </a:p>
          <a:p>
            <a:pPr marL="342900" indent="-3429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ea typeface="Times New Roman" panose="02020603050405020304" pitchFamily="18" charset="0"/>
              </a:rPr>
              <a:t>Offers perspective on the importance of the application of contract equity principles throughout the contract management process</a:t>
            </a:r>
          </a:p>
          <a:p>
            <a:pPr>
              <a:lnSpc>
                <a:spcPct val="125000"/>
              </a:lnSpc>
            </a:pPr>
            <a:endParaRPr lang="en-US" sz="2800" dirty="0"/>
          </a:p>
          <a:p>
            <a:pPr>
              <a:lnSpc>
                <a:spcPct val="125000"/>
              </a:lnSpc>
            </a:pPr>
            <a:endParaRPr lang="en-US" sz="19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4921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Strategic Pillar 4: </a:t>
            </a:r>
            <a:br>
              <a:rPr lang="en-US" sz="3200" dirty="0"/>
            </a:br>
            <a:r>
              <a:rPr lang="en-US" sz="3200" dirty="0"/>
              <a:t>Supplier Diversity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86808317-1523-4EC6-BB19-4CAB617DB0E4}" type="slidenum">
              <a:rPr lang="en-US">
                <a:solidFill>
                  <a:srgbClr val="333333"/>
                </a:solidFill>
                <a:latin typeface="Lucida Sans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>
              <a:solidFill>
                <a:srgbClr val="333333"/>
              </a:solidFill>
              <a:latin typeface="Lucida Sans"/>
            </a:endParaRPr>
          </a:p>
        </p:txBody>
      </p:sp>
      <p:pic>
        <p:nvPicPr>
          <p:cNvPr id="5" name="Online Media 4" title="Leg HR Pillar 4, Supplier Diversity Final">
            <a:hlinkClick r:id="" action="ppaction://media"/>
            <a:extLst>
              <a:ext uri="{FF2B5EF4-FFF2-40B4-BE49-F238E27FC236}">
                <a16:creationId xmlns:a16="http://schemas.microsoft.com/office/drawing/2014/main" id="{AA154A6F-6683-325F-CF88-185670BF9583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304800" y="1568958"/>
            <a:ext cx="8534400" cy="48219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5310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Strategic Pillar 5: </a:t>
            </a:r>
            <a:br>
              <a:rPr lang="en-US" sz="3200" dirty="0"/>
            </a:br>
            <a:r>
              <a:rPr lang="en-US" sz="3200" dirty="0"/>
              <a:t>Social Responsibility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86808317-1523-4EC6-BB19-4CAB617DB0E4}" type="slidenum">
              <a:rPr lang="en-US">
                <a:solidFill>
                  <a:srgbClr val="333333"/>
                </a:solidFill>
                <a:latin typeface="Lucida Sans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solidFill>
                <a:srgbClr val="333333"/>
              </a:solidFill>
              <a:latin typeface="Lucida San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4BF3E7-A0A8-49B7-86E8-8E83142D317F}"/>
              </a:ext>
            </a:extLst>
          </p:cNvPr>
          <p:cNvSpPr txBox="1"/>
          <p:nvPr/>
        </p:nvSpPr>
        <p:spPr>
          <a:xfrm>
            <a:off x="463463" y="1550504"/>
            <a:ext cx="8375737" cy="5068957"/>
          </a:xfrm>
          <a:prstGeom prst="rect">
            <a:avLst/>
          </a:prstGeom>
          <a:noFill/>
        </p:spPr>
        <p:txBody>
          <a:bodyPr wrap="square" anchor="t" anchorCtr="0">
            <a:normAutofit/>
          </a:bodyPr>
          <a:lstStyle/>
          <a:p>
            <a:pPr>
              <a:lnSpc>
                <a:spcPct val="125000"/>
              </a:lnSpc>
            </a:pPr>
            <a:r>
              <a:rPr lang="en-US" sz="2600" b="1" dirty="0">
                <a:solidFill>
                  <a:srgbClr val="02866F"/>
                </a:solidFill>
              </a:rPr>
              <a:t>Employee Spotlight: </a:t>
            </a:r>
          </a:p>
          <a:p>
            <a:pPr indent="-457200">
              <a:lnSpc>
                <a:spcPct val="125000"/>
              </a:lnSpc>
              <a:spcBef>
                <a:spcPts val="600"/>
              </a:spcBef>
            </a:pPr>
            <a:r>
              <a:rPr lang="en-US" sz="2400" b="1" dirty="0">
                <a:ea typeface="TimesNewRomanPS"/>
                <a:cs typeface="TimesNewRomanPS"/>
              </a:rPr>
              <a:t>Gary Walters, PTA Lead (Construction/Maintenance </a:t>
            </a:r>
          </a:p>
          <a:p>
            <a:pPr indent="-457200">
              <a:lnSpc>
                <a:spcPct val="125000"/>
              </a:lnSpc>
            </a:pPr>
            <a:r>
              <a:rPr lang="en-US" sz="2400" b="1" dirty="0">
                <a:ea typeface="TimesNewRomanPS"/>
                <a:cs typeface="TimesNewRomanPS"/>
              </a:rPr>
              <a:t>Superintendent)</a:t>
            </a:r>
          </a:p>
          <a:p>
            <a:pPr indent="-457200">
              <a:lnSpc>
                <a:spcPct val="125000"/>
              </a:lnSpc>
              <a:spcBef>
                <a:spcPts val="1200"/>
              </a:spcBef>
            </a:pPr>
            <a:r>
              <a:rPr lang="en-US" sz="2400" b="1" dirty="0">
                <a:ea typeface="TimesNewRomanPS"/>
                <a:cs typeface="TimesNewRomanPS"/>
              </a:rPr>
              <a:t>Nicholas Farrell, PTA Lead (Assistant Construction </a:t>
            </a:r>
          </a:p>
          <a:p>
            <a:pPr indent="-457200">
              <a:lnSpc>
                <a:spcPct val="125000"/>
              </a:lnSpc>
            </a:pPr>
            <a:r>
              <a:rPr lang="en-US" sz="2400" b="1" dirty="0">
                <a:ea typeface="TimesNewRomanPS"/>
                <a:cs typeface="TimesNewRomanPS"/>
              </a:rPr>
              <a:t>and Maintenance Superintendent)</a:t>
            </a:r>
          </a:p>
          <a:p>
            <a:pPr>
              <a:lnSpc>
                <a:spcPct val="125000"/>
              </a:lnSpc>
              <a:spcBef>
                <a:spcPts val="1200"/>
              </a:spcBef>
            </a:pPr>
            <a:r>
              <a:rPr lang="en-US" sz="2400" b="1" dirty="0">
                <a:ea typeface="TimesNewRomanPS"/>
                <a:cs typeface="TimesNewRomanPS"/>
              </a:rPr>
              <a:t>Dion Ridge, (Water Distribution Plumber III)</a:t>
            </a:r>
            <a:endParaRPr lang="en-US" sz="2400" b="1" dirty="0">
              <a:ea typeface="TimesNewRomanPS"/>
            </a:endParaRPr>
          </a:p>
          <a:p>
            <a:pPr marL="457200" indent="-457200">
              <a:lnSpc>
                <a:spcPct val="12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TimesNewRomanPS"/>
                <a:cs typeface="TimesNewRomanPS"/>
              </a:rPr>
              <a:t>Pipeline Training Academy (PTA) staff engaged with Kennedy High School students in Richmond, CA</a:t>
            </a:r>
          </a:p>
          <a:p>
            <a:pPr marL="914400" lvl="1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sz="2400" dirty="0">
              <a:effectLst/>
              <a:ea typeface="TimesNewRomanPS"/>
              <a:cs typeface="TimesNewRomanP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5638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Strategic Pillar 5: </a:t>
            </a:r>
            <a:br>
              <a:rPr lang="en-US" sz="3200" dirty="0"/>
            </a:br>
            <a:r>
              <a:rPr lang="en-US" sz="3200" dirty="0"/>
              <a:t>Social Responsibility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86808317-1523-4EC6-BB19-4CAB617DB0E4}" type="slidenum">
              <a:rPr lang="en-US">
                <a:solidFill>
                  <a:srgbClr val="333333"/>
                </a:solidFill>
                <a:latin typeface="Lucida Sans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>
              <a:solidFill>
                <a:srgbClr val="333333"/>
              </a:solidFill>
              <a:latin typeface="Lucida Sans"/>
            </a:endParaRPr>
          </a:p>
        </p:txBody>
      </p:sp>
      <p:pic>
        <p:nvPicPr>
          <p:cNvPr id="5" name="Online Media 4" title="Leg HR Pillar 5 Final">
            <a:hlinkClick r:id="" action="ppaction://media"/>
            <a:extLst>
              <a:ext uri="{FF2B5EF4-FFF2-40B4-BE49-F238E27FC236}">
                <a16:creationId xmlns:a16="http://schemas.microsoft.com/office/drawing/2014/main" id="{A44F13C9-32C4-65A3-B911-3EEAA343E9A8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304800" y="1549155"/>
            <a:ext cx="8537469" cy="48236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5866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1BD4B-2943-4B1E-98A5-8D0841B61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Employee Acknowledgements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A32DC-17FB-4010-9510-EDE5A5DED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808317-1523-4EC6-BB19-4CAB617DB0E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B5D36A8-2F56-43DB-F9E4-506E84E19C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241043"/>
              </p:ext>
            </p:extLst>
          </p:nvPr>
        </p:nvGraphicFramePr>
        <p:xfrm>
          <a:off x="371344" y="1400006"/>
          <a:ext cx="8401312" cy="536909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200656">
                  <a:extLst>
                    <a:ext uri="{9D8B030D-6E8A-4147-A177-3AD203B41FA5}">
                      <a16:colId xmlns:a16="http://schemas.microsoft.com/office/drawing/2014/main" val="4107914644"/>
                    </a:ext>
                  </a:extLst>
                </a:gridCol>
                <a:gridCol w="4200656">
                  <a:extLst>
                    <a:ext uri="{9D8B030D-6E8A-4147-A177-3AD203B41FA5}">
                      <a16:colId xmlns:a16="http://schemas.microsoft.com/office/drawing/2014/main" val="2744644837"/>
                    </a:ext>
                  </a:extLst>
                </a:gridCol>
              </a:tblGrid>
              <a:tr h="454326">
                <a:tc>
                  <a:txBody>
                    <a:bodyPr/>
                    <a:lstStyle/>
                    <a:p>
                      <a:r>
                        <a:rPr lang="en-US" sz="1800" b="0" dirty="0"/>
                        <a:t>Michael Ambrose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Beverly Johnson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058994"/>
                  </a:ext>
                </a:extLst>
              </a:tr>
              <a:tr h="454326">
                <a:tc>
                  <a:txBody>
                    <a:bodyPr/>
                    <a:lstStyle/>
                    <a:p>
                      <a:r>
                        <a:rPr lang="en-US" sz="1800" b="0" dirty="0"/>
                        <a:t>Allison Brede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Laura Johnson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4556240"/>
                  </a:ext>
                </a:extLst>
              </a:tr>
              <a:tr h="454326">
                <a:tc>
                  <a:txBody>
                    <a:bodyPr/>
                    <a:lstStyle/>
                    <a:p>
                      <a:r>
                        <a:rPr lang="en-US" sz="1800" b="0" dirty="0"/>
                        <a:t>Courtney Carlson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Clarence Peralta 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258295"/>
                  </a:ext>
                </a:extLst>
              </a:tr>
              <a:tr h="454326">
                <a:tc>
                  <a:txBody>
                    <a:bodyPr/>
                    <a:lstStyle/>
                    <a:p>
                      <a:r>
                        <a:rPr lang="en-US" sz="1800" b="0" dirty="0"/>
                        <a:t>Asusena Cisneros (Workforce Development Intern)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Sheena Pittman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661896"/>
                  </a:ext>
                </a:extLst>
              </a:tr>
              <a:tr h="454326">
                <a:tc>
                  <a:txBody>
                    <a:bodyPr/>
                    <a:lstStyle/>
                    <a:p>
                      <a:r>
                        <a:rPr lang="en-US" sz="1800" b="0" dirty="0"/>
                        <a:t>Steven Currie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Dion Ridge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398545"/>
                  </a:ext>
                </a:extLst>
              </a:tr>
              <a:tr h="454326">
                <a:tc>
                  <a:txBody>
                    <a:bodyPr/>
                    <a:lstStyle/>
                    <a:p>
                      <a:r>
                        <a:rPr lang="en-US" sz="1800" b="0" dirty="0"/>
                        <a:t>Rob </a:t>
                      </a:r>
                      <a:r>
                        <a:rPr lang="en-US" sz="1800" b="0" dirty="0">
                          <a:solidFill>
                            <a:schemeClr val="tx2"/>
                          </a:solidFill>
                        </a:rPr>
                        <a:t>DeSanti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Brandon Robinson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0459400"/>
                  </a:ext>
                </a:extLst>
              </a:tr>
              <a:tr h="454326">
                <a:tc>
                  <a:txBody>
                    <a:bodyPr/>
                    <a:lstStyle/>
                    <a:p>
                      <a:r>
                        <a:rPr lang="en-US" sz="1800" b="0" dirty="0"/>
                        <a:t>Elizabeth Dodge (Workforce Development Intern)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Donovan Szarka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178402"/>
                  </a:ext>
                </a:extLst>
              </a:tr>
              <a:tr h="454326">
                <a:tc>
                  <a:txBody>
                    <a:bodyPr/>
                    <a:lstStyle/>
                    <a:p>
                      <a:r>
                        <a:rPr lang="en-US" sz="1800" b="0" dirty="0"/>
                        <a:t>Nicholas Farrell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Gary Walters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635614"/>
                  </a:ext>
                </a:extLst>
              </a:tr>
              <a:tr h="454326">
                <a:tc>
                  <a:txBody>
                    <a:bodyPr/>
                    <a:lstStyle/>
                    <a:p>
                      <a:r>
                        <a:rPr lang="en-US" sz="1800" b="0" dirty="0"/>
                        <a:t>Dan Gill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Gistand Williams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017573"/>
                  </a:ext>
                </a:extLst>
              </a:tr>
              <a:tr h="454326">
                <a:tc>
                  <a:txBody>
                    <a:bodyPr/>
                    <a:lstStyle/>
                    <a:p>
                      <a:r>
                        <a:rPr lang="en-US" sz="1800" b="0" dirty="0"/>
                        <a:t>Tyrell Jackson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Jeremy Williams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6138803"/>
                  </a:ext>
                </a:extLst>
              </a:tr>
              <a:tr h="454326">
                <a:tc>
                  <a:txBody>
                    <a:bodyPr/>
                    <a:lstStyle/>
                    <a:p>
                      <a:r>
                        <a:rPr lang="en-US" sz="1800" b="0" dirty="0"/>
                        <a:t>Chandra Johannesson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00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50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53" y="1711515"/>
            <a:ext cx="8697687" cy="4273169"/>
          </a:xfrm>
        </p:spPr>
        <p:txBody>
          <a:bodyPr anchor="ctr" anchorCtr="0">
            <a:normAutofit/>
          </a:bodyPr>
          <a:lstStyle/>
          <a:p>
            <a:pPr marL="457200" indent="-4572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ea typeface="Times New Roman" panose="02020603050405020304" pitchFamily="18" charset="0"/>
              </a:rPr>
              <a:t>Continue implementation of the DEISP’s action items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ea typeface="Times New Roman" panose="02020603050405020304" pitchFamily="18" charset="0"/>
              </a:rPr>
              <a:t>Fill remaining vacant positions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333333"/>
                </a:solidFill>
                <a:effectLst/>
                <a:latin typeface="Lucida Sans" panose="020B0602030504020204" pitchFamily="34" charset="0"/>
              </a:rPr>
              <a:t>Update to the Legislative/Human Resource Committee on </a:t>
            </a:r>
            <a:r>
              <a:rPr lang="en-US" sz="2800" dirty="0">
                <a:solidFill>
                  <a:srgbClr val="333333"/>
                </a:solidFill>
                <a:latin typeface="Lucida Sans" panose="020B0602030504020204" pitchFamily="34" charset="0"/>
                <a:ea typeface="Times New Roman" panose="02020603050405020304" pitchFamily="18" charset="0"/>
              </a:rPr>
              <a:t>September 13, 2022</a:t>
            </a:r>
            <a:endParaRPr lang="en-US" sz="2800" dirty="0"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808317-1523-4EC6-BB19-4CAB617DB0E4}" type="slidenum">
              <a:rPr lang="en-US">
                <a:solidFill>
                  <a:srgbClr val="333333"/>
                </a:solidFill>
                <a:latin typeface="Lucida Sans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>
              <a:solidFill>
                <a:srgbClr val="333333"/>
              </a:solidFill>
              <a:latin typeface="Lucida San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3129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6ACC2-BFAB-4DEC-B569-0FEB4E5E7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7848600" cy="1219200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Agenda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A3B65-47AB-4B01-83CE-59702B43276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04800" y="1524000"/>
            <a:ext cx="8316685" cy="5105400"/>
          </a:xfrm>
        </p:spPr>
        <p:txBody>
          <a:bodyPr wrap="square" anchor="ctr" anchorCtr="0">
            <a:normAutofit/>
          </a:bodyPr>
          <a:lstStyle/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FY 2022 Accomplishments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and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FY </a:t>
            </a:r>
            <a:r>
              <a:rPr lang="en-US" sz="2800" dirty="0"/>
              <a:t>2023 Implementation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Employee Spotlights</a:t>
            </a:r>
          </a:p>
          <a:p>
            <a:pPr marL="804672" lvl="2" indent="-342900">
              <a:lnSpc>
                <a:spcPct val="125000"/>
              </a:lnSpc>
              <a:spcBef>
                <a:spcPts val="600"/>
              </a:spcBef>
              <a:buFont typeface="Lucida Sans" panose="020B0602030504020204" pitchFamily="34" charset="0"/>
              <a:buChar char="–"/>
            </a:pPr>
            <a:r>
              <a:rPr lang="en-US" sz="2500" dirty="0"/>
              <a:t>Leadership Accountability</a:t>
            </a:r>
          </a:p>
          <a:p>
            <a:pPr marL="804672" lvl="2" indent="-342900">
              <a:lnSpc>
                <a:spcPct val="125000"/>
              </a:lnSpc>
              <a:spcBef>
                <a:spcPts val="600"/>
              </a:spcBef>
              <a:buFont typeface="Lucida Sans" panose="020B0602030504020204" pitchFamily="34" charset="0"/>
              <a:buChar char="–"/>
            </a:pPr>
            <a:r>
              <a:rPr lang="en-US" sz="2500" dirty="0"/>
              <a:t>Workforce Diversity</a:t>
            </a:r>
            <a:endParaRPr lang="en-US" dirty="0"/>
          </a:p>
          <a:p>
            <a:pPr marL="804672" lvl="2" indent="-342900">
              <a:lnSpc>
                <a:spcPct val="125000"/>
              </a:lnSpc>
              <a:spcBef>
                <a:spcPts val="600"/>
              </a:spcBef>
              <a:buFont typeface="Lucida Sans" panose="020B0602030504020204" pitchFamily="34" charset="0"/>
              <a:buChar char="–"/>
            </a:pPr>
            <a:r>
              <a:rPr lang="en-US" sz="2500" dirty="0"/>
              <a:t>Inclusive Culture</a:t>
            </a:r>
          </a:p>
          <a:p>
            <a:pPr marL="804672" lvl="2" indent="-342900">
              <a:lnSpc>
                <a:spcPct val="125000"/>
              </a:lnSpc>
              <a:spcBef>
                <a:spcPts val="600"/>
              </a:spcBef>
              <a:buFont typeface="Lucida Sans" panose="020B0602030504020204" pitchFamily="34" charset="0"/>
              <a:buChar char="–"/>
            </a:pPr>
            <a:r>
              <a:rPr lang="en-US" sz="2500" dirty="0"/>
              <a:t>Supplier Diversity</a:t>
            </a:r>
          </a:p>
          <a:p>
            <a:pPr marL="804672" lvl="2" indent="-342900">
              <a:lnSpc>
                <a:spcPct val="125000"/>
              </a:lnSpc>
              <a:spcBef>
                <a:spcPts val="600"/>
              </a:spcBef>
              <a:buFont typeface="Lucida Sans" panose="020B0602030504020204" pitchFamily="34" charset="0"/>
              <a:buChar char="–"/>
            </a:pPr>
            <a:r>
              <a:rPr lang="en-US" sz="2500" dirty="0"/>
              <a:t>Social Responsibility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Next Steps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91AC63-E058-4F34-926E-982C034C4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1981200" cy="2286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B067881A-F595-4720-94E8-58363718BCA3}" type="slidenum">
              <a:rPr lang="en-US" sz="1000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2</a:t>
            </a:fld>
            <a:endParaRPr lang="en-US" sz="10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567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03C96-6D25-B126-6FA6-6C8B15A08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Fiscal Year 2022 Accomplishments</a:t>
            </a:r>
            <a:endParaRPr lang="en-US" sz="3200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32697-C056-0B22-1BD7-9CD43D9A1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57856"/>
            <a:ext cx="8534400" cy="350728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/>
              <a:t>Key Accomplishments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/>
              <a:t>Formation of Office of Diversity, Equity, and Culture (ODEC)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/>
              <a:t>Implementation of five pilot projects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/>
              <a:t>Application of Equity Lens to policy/procedures review process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/>
              <a:t>Enhanced recruiting partnerships with external community partners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/>
              <a:t>Affinity Group expansion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/>
              <a:t>EEO care services pilot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/>
              <a:t>Career awareness programming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540FF-5744-4B35-4B51-DCE53A71A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808317-1523-4EC6-BB19-4CAB617DB0E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F638641-E6A1-97BB-421D-ECA3BC783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018508"/>
              </p:ext>
            </p:extLst>
          </p:nvPr>
        </p:nvGraphicFramePr>
        <p:xfrm>
          <a:off x="2578274" y="4890544"/>
          <a:ext cx="3987452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84953">
                  <a:extLst>
                    <a:ext uri="{9D8B030D-6E8A-4147-A177-3AD203B41FA5}">
                      <a16:colId xmlns:a16="http://schemas.microsoft.com/office/drawing/2014/main" val="185203608"/>
                    </a:ext>
                  </a:extLst>
                </a:gridCol>
                <a:gridCol w="1202499">
                  <a:extLst>
                    <a:ext uri="{9D8B030D-6E8A-4147-A177-3AD203B41FA5}">
                      <a16:colId xmlns:a16="http://schemas.microsoft.com/office/drawing/2014/main" val="252465621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DEISP Action Items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44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364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In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664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936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Deferred to FY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380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42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EE7F6-9751-0994-9CC4-C0EB083DB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Fiscal Year 2023 Implementation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3B1A2-6C05-E776-31A4-BE0EFA12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808317-1523-4EC6-BB19-4CAB617DB0E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9E9212A-8275-110E-7D9F-3206606087CE}"/>
              </a:ext>
            </a:extLst>
          </p:cNvPr>
          <p:cNvSpPr txBox="1">
            <a:spLocks/>
          </p:cNvSpPr>
          <p:nvPr/>
        </p:nvSpPr>
        <p:spPr bwMode="auto">
          <a:xfrm>
            <a:off x="228600" y="1374383"/>
            <a:ext cx="8686800" cy="4947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rtl="0"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rtl="0"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rtl="0"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rtl="0"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kern="0" dirty="0"/>
              <a:t>Key Priorities</a:t>
            </a:r>
          </a:p>
          <a:p>
            <a:pPr marL="804672" lvl="2" indent="-342900">
              <a:lnSpc>
                <a:spcPct val="125000"/>
              </a:lnSpc>
              <a:spcBef>
                <a:spcPts val="600"/>
              </a:spcBef>
              <a:buFont typeface="Lucida Sans" panose="020B0602030504020204" pitchFamily="34" charset="0"/>
              <a:buChar char="–"/>
              <a:defRPr/>
            </a:pPr>
            <a:r>
              <a:rPr lang="en-US" sz="2000" kern="0" dirty="0"/>
              <a:t>Hiring of key positions in ODEC and the HR Department</a:t>
            </a:r>
          </a:p>
          <a:p>
            <a:pPr marL="804672" lvl="2" indent="-342900">
              <a:lnSpc>
                <a:spcPct val="125000"/>
              </a:lnSpc>
              <a:spcBef>
                <a:spcPts val="600"/>
              </a:spcBef>
              <a:buFont typeface="Lucida Sans" panose="020B0602030504020204" pitchFamily="34" charset="0"/>
              <a:buChar char="–"/>
              <a:defRPr/>
            </a:pPr>
            <a:r>
              <a:rPr lang="en-US" sz="2000" kern="0" dirty="0"/>
              <a:t>Implementation of items deferred to FY 2023</a:t>
            </a:r>
          </a:p>
          <a:p>
            <a:pPr marL="804672" lvl="2" indent="-342900">
              <a:lnSpc>
                <a:spcPct val="125000"/>
              </a:lnSpc>
              <a:spcBef>
                <a:spcPts val="600"/>
              </a:spcBef>
              <a:buFont typeface="Lucida Sans" panose="020B0602030504020204" pitchFamily="34" charset="0"/>
              <a:buChar char="–"/>
              <a:defRPr/>
            </a:pPr>
            <a:r>
              <a:rPr lang="en-US" sz="2000" kern="0" dirty="0"/>
              <a:t>Increasing internal training for District staff</a:t>
            </a:r>
          </a:p>
          <a:p>
            <a:pPr marL="1147572" lvl="3" indent="-342900">
              <a:lnSpc>
                <a:spcPct val="125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kern="0" dirty="0"/>
              <a:t>DEI education</a:t>
            </a:r>
          </a:p>
          <a:p>
            <a:pPr marL="1147572" lvl="3" indent="-342900">
              <a:lnSpc>
                <a:spcPct val="125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kern="0" dirty="0"/>
              <a:t>Professional development opportunities</a:t>
            </a:r>
          </a:p>
          <a:p>
            <a:pPr marL="804672" lvl="2" indent="-342900">
              <a:lnSpc>
                <a:spcPct val="125000"/>
              </a:lnSpc>
              <a:spcBef>
                <a:spcPts val="600"/>
              </a:spcBef>
              <a:buFont typeface="Lucida Sans" panose="020B0602030504020204" pitchFamily="34" charset="0"/>
              <a:buChar char="–"/>
              <a:defRPr/>
            </a:pPr>
            <a:r>
              <a:rPr lang="en-US" sz="2000" kern="0" dirty="0"/>
              <a:t>Improving outreach strategies for supplier diversity</a:t>
            </a:r>
          </a:p>
          <a:p>
            <a:pPr marL="457200" indent="-457200" fontAlgn="auto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kern="0" dirty="0"/>
              <a:t>FY 2023</a:t>
            </a:r>
            <a:endParaRPr lang="en-US" sz="1900" kern="0" dirty="0"/>
          </a:p>
          <a:p>
            <a:pPr marL="804672" marR="0" lvl="2" indent="-342900" algn="l" defTabSz="914400" rtl="0" eaLnBrk="1" fontAlgn="auto" latinLnBrk="0" hangingPunct="1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Lucida Sans" panose="020B0602030504020204" pitchFamily="34" charset="0"/>
              <a:buChar char="–"/>
              <a:tabLst/>
              <a:defRPr/>
            </a:pPr>
            <a:r>
              <a:rPr lang="en-US" sz="2000" kern="0" dirty="0">
                <a:solidFill>
                  <a:srgbClr val="333333"/>
                </a:solidFill>
                <a:latin typeface="Lucida Sans"/>
              </a:rPr>
              <a:t>Staff</a:t>
            </a:r>
            <a:r>
              <a:rPr lang="en-US" sz="2000" kern="0" dirty="0"/>
              <a:t> to evaluate project progress and outcomes and develop an updated action plan for FY 2024-25</a:t>
            </a:r>
            <a:endParaRPr lang="en-US" sz="1900" kern="0" dirty="0"/>
          </a:p>
        </p:txBody>
      </p:sp>
    </p:spTree>
    <p:extLst>
      <p:ext uri="{BB962C8B-B14F-4D97-AF65-F5344CB8AC3E}">
        <p14:creationId xmlns:p14="http://schemas.microsoft.com/office/powerpoint/2010/main" val="756190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E4BF3E7-A0A8-49B7-86E8-8E83142D317F}"/>
              </a:ext>
            </a:extLst>
          </p:cNvPr>
          <p:cNvSpPr txBox="1"/>
          <p:nvPr/>
        </p:nvSpPr>
        <p:spPr>
          <a:xfrm>
            <a:off x="284285" y="1536069"/>
            <a:ext cx="8575430" cy="5055231"/>
          </a:xfrm>
          <a:prstGeom prst="rect">
            <a:avLst/>
          </a:prstGeom>
          <a:noFill/>
        </p:spPr>
        <p:txBody>
          <a:bodyPr wrap="square" anchor="t" anchorCtr="0">
            <a:normAutofit/>
          </a:bodyPr>
          <a:lstStyle/>
          <a:p>
            <a:pPr>
              <a:lnSpc>
                <a:spcPct val="125000"/>
              </a:lnSpc>
            </a:pPr>
            <a:r>
              <a:rPr lang="en-US" sz="2800" b="1" dirty="0">
                <a:solidFill>
                  <a:srgbClr val="02866F"/>
                </a:solidFill>
              </a:rPr>
              <a:t>Employee Spotlight: </a:t>
            </a:r>
          </a:p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600" b="1" dirty="0">
                <a:ea typeface="Times New Roman" panose="02020603050405020304" pitchFamily="18" charset="0"/>
              </a:rPr>
              <a:t>Daniel Gill</a:t>
            </a:r>
            <a:r>
              <a:rPr lang="en-US" sz="2600" b="1" dirty="0">
                <a:effectLst/>
                <a:ea typeface="Times New Roman" panose="02020603050405020304" pitchFamily="18" charset="0"/>
              </a:rPr>
              <a:t> and Clarence Peralta (Superintendents of Water Treatment/Distribution/Quality)</a:t>
            </a:r>
          </a:p>
          <a:p>
            <a:pPr marL="342900" indent="-3429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nspired to have open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and authentic conversations with their team after attending an ODEC DEI presentation</a:t>
            </a:r>
          </a:p>
          <a:p>
            <a:pPr marL="342900" indent="-3429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anose="02020603050405020304" pitchFamily="18" charset="0"/>
              </a:rPr>
              <a:t>Discussed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leadership best practices, expectations</a:t>
            </a:r>
            <a:r>
              <a:rPr lang="en-US" sz="2400" dirty="0">
                <a:ea typeface="Times New Roman" panose="02020603050405020304" pitchFamily="18" charset="0"/>
              </a:rPr>
              <a:t>, and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challenges</a:t>
            </a:r>
          </a:p>
          <a:p>
            <a:pPr marL="342900" indent="-3429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xplored ways to support the District’s vision of an inclusive work culture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077200" cy="1219200"/>
          </a:xfrm>
        </p:spPr>
        <p:txBody>
          <a:bodyPr/>
          <a:lstStyle/>
          <a:p>
            <a:r>
              <a:rPr lang="en-US" sz="3200" dirty="0"/>
              <a:t>Strategic Pillar 1: </a:t>
            </a:r>
            <a:br>
              <a:rPr lang="en-US" sz="3200" dirty="0"/>
            </a:br>
            <a:r>
              <a:rPr lang="en-US" sz="3200" dirty="0"/>
              <a:t>Leadership Accountability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86808317-1523-4EC6-BB19-4CAB617DB0E4}" type="slidenum">
              <a:rPr lang="en-US" smtClean="0">
                <a:solidFill>
                  <a:srgbClr val="333333"/>
                </a:solidFill>
                <a:latin typeface="Lucida Sans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solidFill>
                <a:srgbClr val="333333"/>
              </a:solidFill>
              <a:latin typeface="Lucida San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5589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C137D-8AA2-736D-180D-B70F59E0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0"/>
            <a:ext cx="8181975" cy="1219200"/>
          </a:xfrm>
        </p:spPr>
        <p:txBody>
          <a:bodyPr/>
          <a:lstStyle/>
          <a:p>
            <a:r>
              <a:rPr lang="en-US" sz="3200" dirty="0"/>
              <a:t>Strategic Pillar 1: </a:t>
            </a:r>
            <a:br>
              <a:rPr lang="en-US" sz="3200" dirty="0"/>
            </a:br>
            <a:r>
              <a:rPr lang="en-US" sz="3200" dirty="0"/>
              <a:t>Leadership Accountability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3274F-1CBD-4DA9-A014-FB52BB9DB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808317-1523-4EC6-BB19-4CAB617DB0E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Online Media 5" title="Leg HR Pillar 1 Dan   Clarence SHORT final">
            <a:hlinkClick r:id="" action="ppaction://media"/>
            <a:extLst>
              <a:ext uri="{FF2B5EF4-FFF2-40B4-BE49-F238E27FC236}">
                <a16:creationId xmlns:a16="http://schemas.microsoft.com/office/drawing/2014/main" id="{462C3476-E3CC-96B9-6012-EEF4517F47B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800" y="1539553"/>
            <a:ext cx="8534400" cy="482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62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Strategic Pillar 2: </a:t>
            </a:r>
            <a:br>
              <a:rPr lang="en-US" sz="3200" dirty="0"/>
            </a:br>
            <a:r>
              <a:rPr lang="en-US" sz="3200" dirty="0"/>
              <a:t>Workforce Diversity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86808317-1523-4EC6-BB19-4CAB617DB0E4}" type="slidenum">
              <a:rPr lang="en-US" smtClean="0">
                <a:solidFill>
                  <a:srgbClr val="333333"/>
                </a:solidFill>
                <a:latin typeface="Lucida Sans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solidFill>
                <a:srgbClr val="333333"/>
              </a:solidFill>
              <a:latin typeface="Lucida San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4BF3E7-A0A8-49B7-86E8-8E83142D317F}"/>
              </a:ext>
            </a:extLst>
          </p:cNvPr>
          <p:cNvSpPr txBox="1"/>
          <p:nvPr/>
        </p:nvSpPr>
        <p:spPr>
          <a:xfrm>
            <a:off x="356445" y="1536069"/>
            <a:ext cx="8431110" cy="5055231"/>
          </a:xfrm>
          <a:prstGeom prst="rect">
            <a:avLst/>
          </a:prstGeom>
          <a:noFill/>
        </p:spPr>
        <p:txBody>
          <a:bodyPr wrap="square" anchor="t" anchorCtr="0">
            <a:normAutofit/>
          </a:bodyPr>
          <a:lstStyle/>
          <a:p>
            <a:pPr>
              <a:lnSpc>
                <a:spcPct val="125000"/>
              </a:lnSpc>
            </a:pPr>
            <a:r>
              <a:rPr lang="en-US" sz="2800" b="1" dirty="0">
                <a:solidFill>
                  <a:srgbClr val="02866F"/>
                </a:solidFill>
              </a:rPr>
              <a:t>Employee Spotlight: </a:t>
            </a:r>
          </a:p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600" b="1" dirty="0">
                <a:solidFill>
                  <a:schemeClr val="accent4"/>
                </a:solidFill>
                <a:effectLst/>
                <a:ea typeface="Times New Roman" panose="02020603050405020304" pitchFamily="18" charset="0"/>
              </a:rPr>
              <a:t>Gistand Williams (Assistant Construction and Maintenance Superintendent)</a:t>
            </a:r>
          </a:p>
          <a:p>
            <a:pPr marL="342900" indent="-3429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anose="02020603050405020304" pitchFamily="18" charset="0"/>
              </a:rPr>
              <a:t>Participated in first EBMUD Peralta Cohort Program (2017-19), taking advantage of the mentoring and job shadowing opportunities</a:t>
            </a:r>
          </a:p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600" b="1" dirty="0">
                <a:effectLst/>
                <a:ea typeface="Times New Roman" panose="02020603050405020304" pitchFamily="18" charset="0"/>
              </a:rPr>
              <a:t>Allison Brede (Water Treatment Operator)</a:t>
            </a:r>
          </a:p>
          <a:p>
            <a:pPr marL="342900" indent="-3429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anelist on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Changing Career Paths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session for “Career Conversations,” where she discussed her nontraditional career pathway</a:t>
            </a:r>
            <a:endParaRPr lang="en-US" sz="2400" dirty="0">
              <a:ea typeface="Times New Roman" panose="02020603050405020304" pitchFamily="18" charset="0"/>
            </a:endParaRPr>
          </a:p>
          <a:p>
            <a:pPr marL="914400" lvl="1" indent="-457200">
              <a:lnSpc>
                <a:spcPct val="125000"/>
              </a:lnSpc>
              <a:buFont typeface="Lucida Sans" panose="020B0602030504020204" pitchFamily="34" charset="0"/>
              <a:buChar char="–"/>
            </a:pPr>
            <a:endParaRPr lang="en-US" sz="2200" dirty="0">
              <a:ea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0229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Strategic Pillar 2: </a:t>
            </a:r>
            <a:br>
              <a:rPr lang="en-US" sz="2800" dirty="0"/>
            </a:br>
            <a:r>
              <a:rPr lang="en-US" sz="2800" dirty="0"/>
              <a:t>Workforce Diversity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86808317-1523-4EC6-BB19-4CAB617DB0E4}" type="slidenum">
              <a:rPr lang="en-US" smtClean="0">
                <a:solidFill>
                  <a:srgbClr val="333333"/>
                </a:solidFill>
                <a:latin typeface="Lucida Sans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solidFill>
                <a:srgbClr val="333333"/>
              </a:solidFill>
              <a:latin typeface="Lucida Sans"/>
            </a:endParaRPr>
          </a:p>
        </p:txBody>
      </p:sp>
      <p:pic>
        <p:nvPicPr>
          <p:cNvPr id="5" name="Online Media 4" title="Leg HR Pillar 2 Gistand, Allison   Final">
            <a:hlinkClick r:id="" action="ppaction://media"/>
            <a:extLst>
              <a:ext uri="{FF2B5EF4-FFF2-40B4-BE49-F238E27FC236}">
                <a16:creationId xmlns:a16="http://schemas.microsoft.com/office/drawing/2014/main" id="{45302D8F-73A8-5977-BBCC-F1A96944B8C0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287116" y="1542408"/>
            <a:ext cx="8569767" cy="484191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8933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Strategic Pillar 3: </a:t>
            </a:r>
            <a:br>
              <a:rPr lang="en-US" sz="3200" dirty="0"/>
            </a:br>
            <a:r>
              <a:rPr lang="en-US" sz="3200" dirty="0"/>
              <a:t>Inclusive Culture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86808317-1523-4EC6-BB19-4CAB617DB0E4}" type="slidenum">
              <a:rPr lang="en-US">
                <a:solidFill>
                  <a:srgbClr val="333333"/>
                </a:solidFill>
                <a:latin typeface="Lucida Sans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solidFill>
                <a:srgbClr val="333333"/>
              </a:solidFill>
              <a:latin typeface="Lucida San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4BF3E7-A0A8-49B7-86E8-8E83142D317F}"/>
              </a:ext>
            </a:extLst>
          </p:cNvPr>
          <p:cNvSpPr txBox="1"/>
          <p:nvPr/>
        </p:nvSpPr>
        <p:spPr>
          <a:xfrm>
            <a:off x="325677" y="1530626"/>
            <a:ext cx="8513523" cy="4946373"/>
          </a:xfrm>
          <a:prstGeom prst="rect">
            <a:avLst/>
          </a:prstGeom>
          <a:noFill/>
        </p:spPr>
        <p:txBody>
          <a:bodyPr wrap="square" lIns="91440" tIns="45720" rIns="91440" bIns="45720" anchor="t" anchorCtr="0">
            <a:normAutofit fontScale="92500"/>
          </a:bodyPr>
          <a:lstStyle/>
          <a:p>
            <a:pPr>
              <a:lnSpc>
                <a:spcPct val="125000"/>
              </a:lnSpc>
            </a:pPr>
            <a:r>
              <a:rPr lang="en-US" sz="2800" b="1" dirty="0">
                <a:solidFill>
                  <a:srgbClr val="02866F"/>
                </a:solidFill>
              </a:rPr>
              <a:t>Employee Spotlight: </a:t>
            </a:r>
          </a:p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600" b="1" dirty="0">
                <a:effectLst/>
                <a:ea typeface="Times New Roman" panose="02020603050405020304" pitchFamily="18" charset="0"/>
              </a:rPr>
              <a:t>Laura Johnson (Manager of Pipeline Construction and Equipment)</a:t>
            </a:r>
          </a:p>
          <a:p>
            <a:pPr marL="342900" indent="-3429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anelist on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Imposter Phenomenon/Women Leading in the Water Industry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session for “Inclusive Leadership Forums,” where she discussed her leadership journey and experiences</a:t>
            </a:r>
            <a:endParaRPr lang="en-US" sz="2400" dirty="0">
              <a:ea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600" b="1" dirty="0">
                <a:effectLst/>
                <a:ea typeface="Times New Roman" panose="02020603050405020304" pitchFamily="18" charset="0"/>
              </a:rPr>
              <a:t>Chandra </a:t>
            </a:r>
            <a:r>
              <a:rPr lang="en-US" sz="2600" b="1" dirty="0" err="1">
                <a:effectLst/>
                <a:ea typeface="Times New Roman" panose="02020603050405020304" pitchFamily="18" charset="0"/>
              </a:rPr>
              <a:t>Johannesson</a:t>
            </a:r>
            <a:r>
              <a:rPr lang="en-US" sz="2600" b="1" dirty="0">
                <a:effectLst/>
                <a:ea typeface="Times New Roman" panose="02020603050405020304" pitchFamily="18" charset="0"/>
              </a:rPr>
              <a:t> (Manager of Environmental Compliance)</a:t>
            </a:r>
          </a:p>
          <a:p>
            <a:pPr marL="342900" indent="-3429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anose="02020603050405020304" pitchFamily="18" charset="0"/>
              </a:rPr>
              <a:t>Participant in Laura’s “Inclusive Leadership Forum” session</a:t>
            </a: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39455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eme1">
  <a:themeElements>
    <a:clrScheme name="~1.1-MosaicTemplate 16">
      <a:dk1>
        <a:srgbClr val="333333"/>
      </a:dk1>
      <a:lt1>
        <a:srgbClr val="646464"/>
      </a:lt1>
      <a:dk2>
        <a:srgbClr val="333333"/>
      </a:dk2>
      <a:lt2>
        <a:srgbClr val="B2B2B2"/>
      </a:lt2>
      <a:accent1>
        <a:srgbClr val="898989"/>
      </a:accent1>
      <a:accent2>
        <a:srgbClr val="FF9933"/>
      </a:accent2>
      <a:accent3>
        <a:srgbClr val="B8B8B8"/>
      </a:accent3>
      <a:accent4>
        <a:srgbClr val="2A2A2A"/>
      </a:accent4>
      <a:accent5>
        <a:srgbClr val="C4C4C4"/>
      </a:accent5>
      <a:accent6>
        <a:srgbClr val="E78A2D"/>
      </a:accent6>
      <a:hlink>
        <a:srgbClr val="006699"/>
      </a:hlink>
      <a:folHlink>
        <a:srgbClr val="009999"/>
      </a:folHlink>
    </a:clrScheme>
    <a:fontScheme name="~1.1-MosaicTemplate">
      <a:majorFont>
        <a:latin typeface="Lucida Sans"/>
        <a:ea typeface="ヒラギノ角ゴ Pro W3"/>
        <a:cs typeface="ヒラギノ角ゴ Pro W3"/>
      </a:majorFont>
      <a:minorFont>
        <a:latin typeface="Lucida Sans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~1.1-Mosaic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1.1-Mosaic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1.1-Mosaic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1.1-Mosaic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1.1-Mosaic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1.1-Mosaic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1.1-Mosaic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1.1-Mosaic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1.1-Mosaic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1.1-MosaicTemplate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1.1-MosaicTemplate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1.1-MosaicTemplate 12">
        <a:dk1>
          <a:srgbClr val="4D4D4D"/>
        </a:dk1>
        <a:lt1>
          <a:srgbClr val="FFFFFF"/>
        </a:lt1>
        <a:dk2>
          <a:srgbClr val="646464"/>
        </a:dk2>
        <a:lt2>
          <a:srgbClr val="FFFFFF"/>
        </a:lt2>
        <a:accent1>
          <a:srgbClr val="898989"/>
        </a:accent1>
        <a:accent2>
          <a:srgbClr val="FF9933"/>
        </a:accent2>
        <a:accent3>
          <a:srgbClr val="B8B8B8"/>
        </a:accent3>
        <a:accent4>
          <a:srgbClr val="DADADA"/>
        </a:accent4>
        <a:accent5>
          <a:srgbClr val="C4C4C4"/>
        </a:accent5>
        <a:accent6>
          <a:srgbClr val="E78A2D"/>
        </a:accent6>
        <a:hlink>
          <a:srgbClr val="0066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1.1-MosaicTemplate 13">
        <a:dk1>
          <a:srgbClr val="777777"/>
        </a:dk1>
        <a:lt1>
          <a:srgbClr val="FFFFFF"/>
        </a:lt1>
        <a:dk2>
          <a:srgbClr val="646464"/>
        </a:dk2>
        <a:lt2>
          <a:srgbClr val="FFFFFF"/>
        </a:lt2>
        <a:accent1>
          <a:srgbClr val="898989"/>
        </a:accent1>
        <a:accent2>
          <a:srgbClr val="FF9933"/>
        </a:accent2>
        <a:accent3>
          <a:srgbClr val="B8B8B8"/>
        </a:accent3>
        <a:accent4>
          <a:srgbClr val="DADADA"/>
        </a:accent4>
        <a:accent5>
          <a:srgbClr val="C4C4C4"/>
        </a:accent5>
        <a:accent6>
          <a:srgbClr val="E78A2D"/>
        </a:accent6>
        <a:hlink>
          <a:srgbClr val="0066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1.1-MosaicTemplate 14">
        <a:dk1>
          <a:srgbClr val="333333"/>
        </a:dk1>
        <a:lt1>
          <a:srgbClr val="646464"/>
        </a:lt1>
        <a:dk2>
          <a:srgbClr val="FFFFFF"/>
        </a:dk2>
        <a:lt2>
          <a:srgbClr val="777777"/>
        </a:lt2>
        <a:accent1>
          <a:srgbClr val="898989"/>
        </a:accent1>
        <a:accent2>
          <a:srgbClr val="FF9933"/>
        </a:accent2>
        <a:accent3>
          <a:srgbClr val="B8B8B8"/>
        </a:accent3>
        <a:accent4>
          <a:srgbClr val="2A2A2A"/>
        </a:accent4>
        <a:accent5>
          <a:srgbClr val="C4C4C4"/>
        </a:accent5>
        <a:accent6>
          <a:srgbClr val="E78A2D"/>
        </a:accent6>
        <a:hlink>
          <a:srgbClr val="00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1.1-MosaicTemplate 15">
        <a:dk1>
          <a:srgbClr val="333333"/>
        </a:dk1>
        <a:lt1>
          <a:srgbClr val="646464"/>
        </a:lt1>
        <a:dk2>
          <a:srgbClr val="333333"/>
        </a:dk2>
        <a:lt2>
          <a:srgbClr val="777777"/>
        </a:lt2>
        <a:accent1>
          <a:srgbClr val="898989"/>
        </a:accent1>
        <a:accent2>
          <a:srgbClr val="FF9933"/>
        </a:accent2>
        <a:accent3>
          <a:srgbClr val="B8B8B8"/>
        </a:accent3>
        <a:accent4>
          <a:srgbClr val="2A2A2A"/>
        </a:accent4>
        <a:accent5>
          <a:srgbClr val="C4C4C4"/>
        </a:accent5>
        <a:accent6>
          <a:srgbClr val="E78A2D"/>
        </a:accent6>
        <a:hlink>
          <a:srgbClr val="00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1.1-MosaicTemplate 16">
        <a:dk1>
          <a:srgbClr val="333333"/>
        </a:dk1>
        <a:lt1>
          <a:srgbClr val="646464"/>
        </a:lt1>
        <a:dk2>
          <a:srgbClr val="333333"/>
        </a:dk2>
        <a:lt2>
          <a:srgbClr val="B2B2B2"/>
        </a:lt2>
        <a:accent1>
          <a:srgbClr val="898989"/>
        </a:accent1>
        <a:accent2>
          <a:srgbClr val="FF9933"/>
        </a:accent2>
        <a:accent3>
          <a:srgbClr val="B8B8B8"/>
        </a:accent3>
        <a:accent4>
          <a:srgbClr val="2A2A2A"/>
        </a:accent4>
        <a:accent5>
          <a:srgbClr val="C4C4C4"/>
        </a:accent5>
        <a:accent6>
          <a:srgbClr val="E78A2D"/>
        </a:accent6>
        <a:hlink>
          <a:srgbClr val="00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0C03C480496B48B7E087ACEBBA2667" ma:contentTypeVersion="6" ma:contentTypeDescription="Create a new document." ma:contentTypeScope="" ma:versionID="1a1b7720dd473f2d93ac303411345b5c">
  <xsd:schema xmlns:xsd="http://www.w3.org/2001/XMLSchema" xmlns:xs="http://www.w3.org/2001/XMLSchema" xmlns:p="http://schemas.microsoft.com/office/2006/metadata/properties" xmlns:ns2="ca26bb7e-bffb-439e-926b-0111482123af" xmlns:ns3="54f65a25-c2d0-44a4-ad16-54d9687572f6" targetNamespace="http://schemas.microsoft.com/office/2006/metadata/properties" ma:root="true" ma:fieldsID="c8f6a8baef1f16655b4a338321cd56d8" ns2:_="" ns3:_="">
    <xsd:import namespace="ca26bb7e-bffb-439e-926b-0111482123af"/>
    <xsd:import namespace="54f65a25-c2d0-44a4-ad16-54d9687572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26bb7e-bffb-439e-926b-0111482123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f65a25-c2d0-44a4-ad16-54d9687572f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DC842FA-51C0-455F-8902-DFBF70C535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26bb7e-bffb-439e-926b-0111482123af"/>
    <ds:schemaRef ds:uri="54f65a25-c2d0-44a4-ad16-54d9687572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A5C0C0-37F8-4337-9BAC-0243F520AD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702DDF-6F5C-4D28-90AE-B468C8273AB7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54f65a25-c2d0-44a4-ad16-54d9687572f6"/>
    <ds:schemaRef ds:uri="http://schemas.microsoft.com/office/infopath/2007/PartnerControls"/>
    <ds:schemaRef ds:uri="ca26bb7e-bffb-439e-926b-0111482123af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629</Words>
  <Application>Microsoft Office PowerPoint</Application>
  <PresentationFormat>On-screen Show (4:3)</PresentationFormat>
  <Paragraphs>136</Paragraphs>
  <Slides>16</Slides>
  <Notes>14</Notes>
  <HiddenSlides>0</HiddenSlides>
  <MMClips>5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-apple-system</vt:lpstr>
      <vt:lpstr>Arial</vt:lpstr>
      <vt:lpstr>Calibri</vt:lpstr>
      <vt:lpstr>Courier New</vt:lpstr>
      <vt:lpstr>Lucida Sans</vt:lpstr>
      <vt:lpstr>Times New Roman</vt:lpstr>
      <vt:lpstr>Theme1</vt:lpstr>
      <vt:lpstr>Diversity, Equity, and Inclusion  Strategic Plan Update   Legislative/Human Resources Committee  August 9, 2022</vt:lpstr>
      <vt:lpstr>Agenda</vt:lpstr>
      <vt:lpstr>Fiscal Year 2022 Accomplishments</vt:lpstr>
      <vt:lpstr>Fiscal Year 2023 Implementation</vt:lpstr>
      <vt:lpstr>Strategic Pillar 1:  Leadership Accountability</vt:lpstr>
      <vt:lpstr>Strategic Pillar 1:  Leadership Accountability</vt:lpstr>
      <vt:lpstr>Strategic Pillar 2:  Workforce Diversity </vt:lpstr>
      <vt:lpstr>Strategic Pillar 2:  Workforce Diversity </vt:lpstr>
      <vt:lpstr>Strategic Pillar 3:  Inclusive Culture</vt:lpstr>
      <vt:lpstr>Strategic Pillar 3:  Inclusive Culture</vt:lpstr>
      <vt:lpstr>Strategic Pillar 4:  Supplier Diversity</vt:lpstr>
      <vt:lpstr>Strategic Pillar 4:  Supplier Diversity</vt:lpstr>
      <vt:lpstr>Strategic Pillar 5:  Social Responsibility</vt:lpstr>
      <vt:lpstr>Strategic Pillar 5:  Social Responsibility</vt:lpstr>
      <vt:lpstr>Employee Acknowledgements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Salangsang, Laura</dc:creator>
  <cp:lastModifiedBy>Johnson, Robyn</cp:lastModifiedBy>
  <cp:revision>34</cp:revision>
  <dcterms:created xsi:type="dcterms:W3CDTF">2022-03-09T01:02:48Z</dcterms:created>
  <dcterms:modified xsi:type="dcterms:W3CDTF">2022-08-08T20:22:45Z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0x0101003B0C03C480496B48B7E087ACEBBA2667</vt:lpwstr>
  </property>
  <property fmtid="{D5CDD505-2E9C-101B-9397-08002B2CF9AE}" pid="3" name="ArticulateGUID">
    <vt:lpwstr>B803E632-E1FD-4FE5-A874-6CC798EB3BF9</vt:lpwstr>
  </property>
  <property fmtid="{D5CDD505-2E9C-101B-9397-08002B2CF9AE}" pid="4" name="ArticulatePath">
    <vt:lpwstr>OGM - Peralta Cohort Presentation 041222 GM edits</vt:lpwstr>
  </property>
</Properties>
</file>